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3"/>
  </p:notesMasterIdLst>
  <p:handoutMasterIdLst>
    <p:handoutMasterId r:id="rId14"/>
  </p:handoutMasterIdLst>
  <p:sldIdLst>
    <p:sldId id="261" r:id="rId2"/>
    <p:sldId id="336" r:id="rId3"/>
    <p:sldId id="510" r:id="rId4"/>
    <p:sldId id="511" r:id="rId5"/>
    <p:sldId id="512" r:id="rId6"/>
    <p:sldId id="513" r:id="rId7"/>
    <p:sldId id="337" r:id="rId8"/>
    <p:sldId id="338" r:id="rId9"/>
    <p:sldId id="339" r:id="rId10"/>
    <p:sldId id="340" r:id="rId11"/>
    <p:sldId id="342" r:id="rId12"/>
  </p:sldIdLst>
  <p:sldSz cx="12188825" cy="68580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-110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-110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-110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-110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itchFamily="-110" charset="0"/>
        <a:ea typeface="+mn-ea"/>
        <a:cs typeface="+mn-cs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pitchFamily="-110" charset="0"/>
        <a:ea typeface="+mn-ea"/>
        <a:cs typeface="+mn-cs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pitchFamily="-110" charset="0"/>
        <a:ea typeface="+mn-ea"/>
        <a:cs typeface="+mn-cs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pitchFamily="-110" charset="0"/>
        <a:ea typeface="+mn-ea"/>
        <a:cs typeface="+mn-cs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pitchFamily="-110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el Grimm" initials="JGG" lastIdx="2" clrIdx="0">
    <p:extLst>
      <p:ext uri="{19B8F6BF-5375-455C-9EA6-DF929625EA0E}">
        <p15:presenceInfo xmlns:p15="http://schemas.microsoft.com/office/powerpoint/2012/main" userId="Joel Grimm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785C9"/>
    <a:srgbClr val="FFFFCC"/>
    <a:srgbClr val="FF7C80"/>
    <a:srgbClr val="996633"/>
    <a:srgbClr val="009999"/>
    <a:srgbClr val="FF6600"/>
    <a:srgbClr val="FFCC00"/>
    <a:srgbClr val="00FFFF"/>
    <a:srgbClr val="993366"/>
    <a:srgbClr val="CC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16" autoAdjust="0"/>
    <p:restoredTop sz="84457" autoAdjust="0"/>
  </p:normalViewPr>
  <p:slideViewPr>
    <p:cSldViewPr>
      <p:cViewPr varScale="1">
        <p:scale>
          <a:sx n="92" d="100"/>
          <a:sy n="92" d="100"/>
        </p:scale>
        <p:origin x="86" y="206"/>
      </p:cViewPr>
      <p:guideLst>
        <p:guide orient="horz" pos="2160"/>
        <p:guide pos="3839"/>
      </p:guideLst>
    </p:cSldViewPr>
  </p:slideViewPr>
  <p:outlineViewPr>
    <p:cViewPr>
      <p:scale>
        <a:sx n="33" d="100"/>
        <a:sy n="33" d="100"/>
      </p:scale>
      <p:origin x="0" y="-4576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050" tIns="0" rIns="19050" bIns="0" numCol="1" anchor="t" anchorCtr="0" compatLnSpc="1">
            <a:prstTxWarp prst="textNoShape">
              <a:avLst/>
            </a:prstTxWarp>
          </a:bodyPr>
          <a:lstStyle>
            <a:lvl1pPr>
              <a:defRPr sz="1000" i="1">
                <a:latin typeface="Times New Roman" pitchFamily="-110" charset="0"/>
              </a:defRPr>
            </a:lvl1pPr>
          </a:lstStyle>
          <a:p>
            <a:endParaRPr lang="en-US" alt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050" tIns="0" rIns="19050" bIns="0" numCol="1" anchor="t" anchorCtr="0" compatLnSpc="1">
            <a:prstTxWarp prst="textNoShape">
              <a:avLst/>
            </a:prstTxWarp>
          </a:bodyPr>
          <a:lstStyle>
            <a:lvl1pPr algn="r">
              <a:defRPr sz="1000" i="1">
                <a:latin typeface="Times New Roman" pitchFamily="-110" charset="0"/>
              </a:defRPr>
            </a:lvl1pPr>
          </a:lstStyle>
          <a:p>
            <a:endParaRPr lang="en-US" altLang="en-US"/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050" tIns="0" rIns="19050" bIns="0" numCol="1" anchor="b" anchorCtr="0" compatLnSpc="1">
            <a:prstTxWarp prst="textNoShape">
              <a:avLst/>
            </a:prstTxWarp>
          </a:bodyPr>
          <a:lstStyle>
            <a:lvl1pPr>
              <a:defRPr sz="1000" i="1">
                <a:latin typeface="Times New Roman" pitchFamily="-110" charset="0"/>
              </a:defRPr>
            </a:lvl1pPr>
          </a:lstStyle>
          <a:p>
            <a:endParaRPr lang="en-US" altLang="en-US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050" tIns="0" rIns="19050" bIns="0" numCol="1" anchor="b" anchorCtr="0" compatLnSpc="1">
            <a:prstTxWarp prst="textNoShape">
              <a:avLst/>
            </a:prstTxWarp>
          </a:bodyPr>
          <a:lstStyle>
            <a:lvl1pPr algn="r">
              <a:defRPr sz="1000" i="1">
                <a:latin typeface="Times New Roman" pitchFamily="-110" charset="0"/>
              </a:defRPr>
            </a:lvl1pPr>
          </a:lstStyle>
          <a:p>
            <a:fld id="{F294CCFB-749A-2F47-8EBA-00DE4241A432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243235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2.m4a>
</file>

<file path=ppt/media/media3.m4a>
</file>

<file path=ppt/media/media4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050" tIns="0" rIns="19050" bIns="0" numCol="1" anchor="t" anchorCtr="0" compatLnSpc="1">
            <a:prstTxWarp prst="textNoShape">
              <a:avLst/>
            </a:prstTxWarp>
          </a:bodyPr>
          <a:lstStyle>
            <a:lvl1pPr>
              <a:defRPr sz="1000" i="1">
                <a:latin typeface="Times New Roman" pitchFamily="-110" charset="0"/>
              </a:defRPr>
            </a:lvl1pPr>
          </a:lstStyle>
          <a:p>
            <a:endParaRPr lang="en-US" altLang="en-US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050" tIns="0" rIns="19050" bIns="0" numCol="1" anchor="t" anchorCtr="0" compatLnSpc="1">
            <a:prstTxWarp prst="textNoShape">
              <a:avLst/>
            </a:prstTxWarp>
          </a:bodyPr>
          <a:lstStyle>
            <a:lvl1pPr algn="r">
              <a:defRPr sz="1000" i="1">
                <a:latin typeface="Times New Roman" pitchFamily="-110" charset="0"/>
              </a:defRPr>
            </a:lvl1pPr>
          </a:lstStyle>
          <a:p>
            <a:endParaRPr lang="en-US" altLang="en-US"/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050" tIns="0" rIns="19050" bIns="0" numCol="1" anchor="b" anchorCtr="0" compatLnSpc="1">
            <a:prstTxWarp prst="textNoShape">
              <a:avLst/>
            </a:prstTxWarp>
          </a:bodyPr>
          <a:lstStyle>
            <a:lvl1pPr>
              <a:defRPr sz="1000" i="1">
                <a:latin typeface="Times New Roman" pitchFamily="-110" charset="0"/>
              </a:defRPr>
            </a:lvl1pPr>
          </a:lstStyle>
          <a:p>
            <a:endParaRPr lang="en-US" altLang="en-US"/>
          </a:p>
        </p:txBody>
      </p:sp>
      <p:sp>
        <p:nvSpPr>
          <p:cNvPr id="2053" name="Rectangle 5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9050" tIns="0" rIns="19050" bIns="0" numCol="1" anchor="b" anchorCtr="0" compatLnSpc="1">
            <a:prstTxWarp prst="textNoShape">
              <a:avLst/>
            </a:prstTxWarp>
          </a:bodyPr>
          <a:lstStyle>
            <a:lvl1pPr algn="r">
              <a:defRPr sz="1000" i="1">
                <a:latin typeface="Times New Roman" pitchFamily="-110" charset="0"/>
              </a:defRPr>
            </a:lvl1pPr>
          </a:lstStyle>
          <a:p>
            <a:fld id="{1783C958-1F1B-2347-8B37-D6BC4B56CB47}" type="slidenum">
              <a:rPr lang="en-US" altLang="en-US"/>
              <a:pPr/>
              <a:t>‹#›</a:t>
            </a:fld>
            <a:endParaRPr lang="en-US" altLang="en-US"/>
          </a:p>
        </p:txBody>
      </p:sp>
      <p:sp>
        <p:nvSpPr>
          <p:cNvPr id="2054" name="Rectangle 6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1225" y="4343400"/>
            <a:ext cx="5032375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2055" name="Rectangle 7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93700" y="692150"/>
            <a:ext cx="6070600" cy="34163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ffectLst/>
        </p:spPr>
      </p:sp>
    </p:spTree>
    <p:extLst>
      <p:ext uri="{BB962C8B-B14F-4D97-AF65-F5344CB8AC3E}">
        <p14:creationId xmlns:p14="http://schemas.microsoft.com/office/powerpoint/2010/main" val="360487236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110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110" charset="0"/>
        <a:ea typeface="ＭＳ Ｐゴシック" pitchFamily="-110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110" charset="0"/>
        <a:ea typeface="ＭＳ Ｐゴシック" pitchFamily="-110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110" charset="0"/>
        <a:ea typeface="ＭＳ Ｐゴシック" pitchFamily="-110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pitchFamily="-110" charset="0"/>
        <a:ea typeface="ＭＳ Ｐゴシック" pitchFamily="-110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5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45F1697-B1FD-4BA8-AF78-8F256EB6D420}" type="slidenum">
              <a:rPr lang="en-US"/>
              <a:pPr/>
              <a:t>1</a:t>
            </a:fld>
            <a:endParaRPr lang="en-US"/>
          </a:p>
        </p:txBody>
      </p:sp>
      <p:sp>
        <p:nvSpPr>
          <p:cNvPr id="5122" name="Rectangle 2"/>
          <p:cNvSpPr>
            <a:spLocks noChangeArrowheads="1"/>
          </p:cNvSpPr>
          <p:nvPr/>
        </p:nvSpPr>
        <p:spPr bwMode="auto">
          <a:xfrm>
            <a:off x="3927776" y="0"/>
            <a:ext cx="3006424" cy="4616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2231" tIns="46116" rIns="92231" bIns="46116" anchor="ctr"/>
          <a:lstStyle/>
          <a:p>
            <a:endParaRPr lang="en-US"/>
          </a:p>
        </p:txBody>
      </p:sp>
      <p:sp>
        <p:nvSpPr>
          <p:cNvPr id="5123" name="Rectangle 3"/>
          <p:cNvSpPr>
            <a:spLocks noChangeArrowheads="1"/>
          </p:cNvSpPr>
          <p:nvPr/>
        </p:nvSpPr>
        <p:spPr bwMode="auto">
          <a:xfrm>
            <a:off x="3927776" y="8771255"/>
            <a:ext cx="3006424" cy="4616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19214" tIns="0" rIns="19214" bIns="0" anchor="b"/>
          <a:lstStyle/>
          <a:p>
            <a:pPr algn="r"/>
            <a:r>
              <a:rPr lang="en-US" sz="1000" i="1" dirty="0">
                <a:latin typeface="Times New Roman" charset="0"/>
              </a:rPr>
              <a:t>1</a:t>
            </a:r>
          </a:p>
        </p:txBody>
      </p:sp>
      <p:sp>
        <p:nvSpPr>
          <p:cNvPr id="5124" name="Rectangle 4"/>
          <p:cNvSpPr>
            <a:spLocks noChangeArrowheads="1"/>
          </p:cNvSpPr>
          <p:nvPr/>
        </p:nvSpPr>
        <p:spPr bwMode="auto">
          <a:xfrm>
            <a:off x="0" y="8771255"/>
            <a:ext cx="3004820" cy="4616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2231" tIns="46116" rIns="92231" bIns="46116" anchor="ctr"/>
          <a:lstStyle/>
          <a:p>
            <a:endParaRPr lang="en-US"/>
          </a:p>
        </p:txBody>
      </p:sp>
      <p:sp>
        <p:nvSpPr>
          <p:cNvPr id="5125" name="Rectangle 5"/>
          <p:cNvSpPr>
            <a:spLocks noChangeArrowheads="1"/>
          </p:cNvSpPr>
          <p:nvPr/>
        </p:nvSpPr>
        <p:spPr bwMode="auto">
          <a:xfrm>
            <a:off x="0" y="0"/>
            <a:ext cx="3004820" cy="4616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2231" tIns="46116" rIns="92231" bIns="46116" anchor="ctr"/>
          <a:lstStyle/>
          <a:p>
            <a:endParaRPr lang="en-US"/>
          </a:p>
        </p:txBody>
      </p:sp>
      <p:sp>
        <p:nvSpPr>
          <p:cNvPr id="5126" name="Rectangle 6"/>
          <p:cNvSpPr>
            <a:spLocks noChangeArrowheads="1"/>
          </p:cNvSpPr>
          <p:nvPr/>
        </p:nvSpPr>
        <p:spPr bwMode="auto">
          <a:xfrm>
            <a:off x="3926170" y="0"/>
            <a:ext cx="3008031" cy="4616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2231" tIns="46116" rIns="92231" bIns="46116" anchor="ctr"/>
          <a:lstStyle/>
          <a:p>
            <a:endParaRPr lang="en-US"/>
          </a:p>
        </p:txBody>
      </p:sp>
      <p:sp>
        <p:nvSpPr>
          <p:cNvPr id="5127" name="Rectangle 7"/>
          <p:cNvSpPr>
            <a:spLocks noChangeArrowheads="1"/>
          </p:cNvSpPr>
          <p:nvPr/>
        </p:nvSpPr>
        <p:spPr bwMode="auto">
          <a:xfrm>
            <a:off x="3926170" y="8771255"/>
            <a:ext cx="3008031" cy="4616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19214" tIns="0" rIns="19214" bIns="0" anchor="b"/>
          <a:lstStyle/>
          <a:p>
            <a:pPr algn="r"/>
            <a:r>
              <a:rPr lang="en-US" sz="1000" i="1" dirty="0">
                <a:latin typeface="Times New Roman" charset="0"/>
              </a:rPr>
              <a:t>1</a:t>
            </a:r>
          </a:p>
        </p:txBody>
      </p:sp>
      <p:sp>
        <p:nvSpPr>
          <p:cNvPr id="5128" name="Rectangle 8"/>
          <p:cNvSpPr>
            <a:spLocks noChangeArrowheads="1"/>
          </p:cNvSpPr>
          <p:nvPr/>
        </p:nvSpPr>
        <p:spPr bwMode="auto">
          <a:xfrm>
            <a:off x="0" y="8771255"/>
            <a:ext cx="3004820" cy="4616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2231" tIns="46116" rIns="92231" bIns="46116" anchor="ctr"/>
          <a:lstStyle/>
          <a:p>
            <a:endParaRPr lang="en-US"/>
          </a:p>
        </p:txBody>
      </p:sp>
      <p:sp>
        <p:nvSpPr>
          <p:cNvPr id="5129" name="Rectangle 9"/>
          <p:cNvSpPr>
            <a:spLocks noChangeArrowheads="1"/>
          </p:cNvSpPr>
          <p:nvPr/>
        </p:nvSpPr>
        <p:spPr bwMode="auto">
          <a:xfrm>
            <a:off x="0" y="0"/>
            <a:ext cx="3004820" cy="4616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2231" tIns="46116" rIns="92231" bIns="46116" anchor="ctr"/>
          <a:lstStyle/>
          <a:p>
            <a:endParaRPr lang="en-US"/>
          </a:p>
        </p:txBody>
      </p:sp>
      <p:sp>
        <p:nvSpPr>
          <p:cNvPr id="5130" name="Rectangle 10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90525" y="693738"/>
            <a:ext cx="6153150" cy="3462337"/>
          </a:xfrm>
          <a:ln cap="flat"/>
        </p:spPr>
      </p:sp>
      <p:sp>
        <p:nvSpPr>
          <p:cNvPr id="5131" name="Rectangle 11"/>
          <p:cNvSpPr>
            <a:spLocks noGrp="1" noChangeArrowheads="1"/>
          </p:cNvSpPr>
          <p:nvPr>
            <p:ph type="body" idx="1"/>
          </p:nvPr>
        </p:nvSpPr>
        <p:spPr>
          <a:ln/>
        </p:spPr>
        <p:txBody>
          <a:bodyPr/>
          <a:lstStyle/>
          <a:p>
            <a:r>
              <a:rPr lang="en-US" sz="1200" dirty="0"/>
              <a:t>Check distro statement before using:</a:t>
            </a:r>
          </a:p>
          <a:p>
            <a:r>
              <a:rPr lang="en-US" sz="1200" dirty="0"/>
              <a:t>DISTRIBUTION STATEMENT A. Approved for pubic release: distribution is unlimited.</a:t>
            </a:r>
          </a:p>
          <a:p>
            <a:r>
              <a:rPr lang="en-US" sz="1200" dirty="0"/>
              <a:t>This material is based upon work supported under Air Force Contract No. FA8721-05-C-0002 and/or FA8702-15-D-0001. Any opinions, findings, conclusions or recommendations expressed in this material are those of the author(s) and do not necessarily reflect the views of the U.S. Air Force.</a:t>
            </a:r>
          </a:p>
          <a:p>
            <a:pPr>
              <a:spcBef>
                <a:spcPts val="300"/>
              </a:spcBef>
            </a:pPr>
            <a:r>
              <a:rPr lang="en-US" sz="1200" dirty="0"/>
              <a:t>© 2021 Massachusetts Institute of Technology.</a:t>
            </a:r>
          </a:p>
          <a:p>
            <a:pPr>
              <a:spcBef>
                <a:spcPts val="300"/>
              </a:spcBef>
            </a:pPr>
            <a:r>
              <a:rPr lang="en-US" sz="1200" dirty="0"/>
              <a:t>Delivered to the U.S. Government with Unlimited Rights, as defined in DFARS Part 252.227-7013 or 7014 (Feb 2014). Notwithstanding any copyright notice, U.S. Government rights in this work are defined by DFARS 252.227-7013 or DFARS 252.227-7014 as detailed above. Use of this work other than as specifically authorized by the U.S. Government may violate any copyrights that exist in this work.</a:t>
            </a:r>
          </a:p>
          <a:p>
            <a:endParaRPr lang="en-US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2845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/>
              <a:t>You may do some work evenings &amp; weekends to stay on top of things, but keep it under control.</a:t>
            </a:r>
          </a:p>
          <a:p>
            <a:pPr lvl="1"/>
            <a:r>
              <a:rPr lang="en-US" b="0" dirty="0"/>
              <a:t>If you are stressed, feeling behind, or needing to work long hours, talk to us about scope management.  This course should involve work but not stress.</a:t>
            </a:r>
          </a:p>
          <a:p>
            <a:pPr lvl="1"/>
            <a:r>
              <a:rPr lang="en-US" b="0" dirty="0"/>
              <a:t>A good project requires the entire team but not crazy hours.  If either of those isn’t true, we should adjust the project.</a:t>
            </a:r>
          </a:p>
          <a:p>
            <a:pPr lvl="1"/>
            <a:r>
              <a:rPr lang="en-US" b="0" dirty="0"/>
              <a:t>You won’t solve these problems being smart and working long hours.  You will solve them working as a team and maintaining clear priorities.</a:t>
            </a:r>
          </a:p>
          <a:p>
            <a:r>
              <a:rPr lang="en-US" b="0" dirty="0"/>
              <a:t>Everybody codes, but otherwise we expect lots of specialization of interest &amp; contribution.</a:t>
            </a:r>
          </a:p>
          <a:p>
            <a:r>
              <a:rPr lang="en-US" b="0"/>
              <a:t>We </a:t>
            </a:r>
            <a:r>
              <a:rPr lang="en-US" b="0" dirty="0"/>
              <a:t>are here to push you and to make sure you succeed.  If either isn’t happening, let us know and we will adjust.</a:t>
            </a:r>
          </a:p>
          <a:p>
            <a:r>
              <a:rPr lang="en-US" b="0" dirty="0"/>
              <a:t>There are no grades.  Do something interesting that you are proud of.  Try new stuff; don’t just do what you’re already good at.</a:t>
            </a:r>
          </a:p>
          <a:p>
            <a:r>
              <a:rPr lang="en-US" b="0" dirty="0"/>
              <a:t>Imposter syndrome is real; it’s not just something other people deal with.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83C958-1F1B-2347-8B37-D6BC4B56CB47}" type="slidenum">
              <a:rPr lang="en-US" altLang="en-US" smtClean="0"/>
              <a:pPr/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582442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dirty="0"/>
              <a:t>You may do some work evenings &amp; weekends to stay on top of things, but keep it under control.</a:t>
            </a:r>
          </a:p>
          <a:p>
            <a:pPr lvl="1"/>
            <a:r>
              <a:rPr lang="en-US" b="0" dirty="0"/>
              <a:t>If you are stressed, feeling behind, or needing to work long hours, talk to us about scope management.  This course should involve work but not stress.</a:t>
            </a:r>
          </a:p>
          <a:p>
            <a:pPr lvl="1"/>
            <a:r>
              <a:rPr lang="en-US" b="0" dirty="0"/>
              <a:t>A good project requires the entire team but not crazy hours.  If either of those isn’t true, we should adjust the project.</a:t>
            </a:r>
          </a:p>
          <a:p>
            <a:pPr lvl="1"/>
            <a:r>
              <a:rPr lang="en-US" b="0" dirty="0"/>
              <a:t>You won’t solve these problems being smart and working long hours.  You will solve them working as a team and maintaining clear priorities.</a:t>
            </a:r>
          </a:p>
          <a:p>
            <a:r>
              <a:rPr lang="en-US" b="0" dirty="0"/>
              <a:t>Everybody codes, but otherwise we expect lots of specialization of interest &amp; contribution.</a:t>
            </a:r>
          </a:p>
          <a:p>
            <a:r>
              <a:rPr lang="en-US" b="0" dirty="0"/>
              <a:t>We are here to push you and to make sure you succeed.  If either isn’t happening, let us know and we will adjust.</a:t>
            </a:r>
          </a:p>
          <a:p>
            <a:r>
              <a:rPr lang="en-US" b="0" dirty="0"/>
              <a:t>There are no grades.  Do something interesting that you are proud of.  Try new stuff; don’t just do what you’re already good at.</a:t>
            </a:r>
          </a:p>
          <a:p>
            <a:r>
              <a:rPr lang="en-US" b="0" dirty="0"/>
              <a:t>Imposter syndrome is real; it’s not just something other people deal with.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83C958-1F1B-2347-8B37-D6BC4B56CB47}" type="slidenum">
              <a:rPr lang="en-US" altLang="en-US" smtClean="0"/>
              <a:pPr/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992418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1026"/>
          <p:cNvSpPr>
            <a:spLocks noGrp="1" noChangeArrowheads="1"/>
          </p:cNvSpPr>
          <p:nvPr>
            <p:ph type="ctrTitle"/>
          </p:nvPr>
        </p:nvSpPr>
        <p:spPr>
          <a:xfrm>
            <a:off x="1109183" y="1389888"/>
            <a:ext cx="9970459" cy="1298448"/>
          </a:xfrm>
        </p:spPr>
        <p:txBody>
          <a:bodyPr anchor="b" anchorCtr="0"/>
          <a:lstStyle>
            <a:lvl1pPr>
              <a:lnSpc>
                <a:spcPct val="100000"/>
              </a:lnSpc>
              <a:spcAft>
                <a:spcPts val="600"/>
              </a:spcAft>
              <a:defRPr sz="3600"/>
            </a:lvl1pPr>
          </a:lstStyle>
          <a:p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6202" name="Rectangle 1082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109183" y="3008376"/>
            <a:ext cx="9970459" cy="1792224"/>
          </a:xfrm>
          <a:prstGeom prst="rect">
            <a:avLst/>
          </a:prstGeom>
          <a:ln w="12700">
            <a:headEnd type="none" w="sm" len="sm"/>
            <a:tailEnd type="none" w="sm" len="sm"/>
          </a:ln>
        </p:spPr>
        <p:txBody>
          <a:bodyPr lIns="91440" tIns="45720" rIns="91440" bIns="45720" anchor="ctr" anchorCtr="0"/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2400"/>
              </a:spcAft>
              <a:buFontTx/>
              <a:buNone/>
              <a:defRPr sz="2200"/>
            </a:lvl1pPr>
          </a:lstStyle>
          <a:p>
            <a:r>
              <a:rPr lang="en-US" altLang="en-US"/>
              <a:t>Click to edit Master subtitle style</a:t>
            </a:r>
            <a:endParaRPr lang="en-US" altLang="en-US" dirty="0"/>
          </a:p>
        </p:txBody>
      </p:sp>
      <p:sp>
        <p:nvSpPr>
          <p:cNvPr id="9" name="Freeform 8"/>
          <p:cNvSpPr>
            <a:spLocks/>
          </p:cNvSpPr>
          <p:nvPr userDrawn="1"/>
        </p:nvSpPr>
        <p:spPr bwMode="auto">
          <a:xfrm>
            <a:off x="0" y="950976"/>
            <a:ext cx="12188825" cy="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6144" y="0"/>
              </a:cxn>
              <a:cxn ang="0">
                <a:pos x="0" y="0"/>
              </a:cxn>
            </a:cxnLst>
            <a:rect l="0" t="0" r="r" b="b"/>
            <a:pathLst>
              <a:path w="6145" h="1">
                <a:moveTo>
                  <a:pt x="0" y="0"/>
                </a:moveTo>
                <a:lnTo>
                  <a:pt x="6144" y="0"/>
                </a:lnTo>
                <a:lnTo>
                  <a:pt x="0" y="0"/>
                </a:lnTo>
              </a:path>
            </a:pathLst>
          </a:custGeom>
          <a:noFill/>
          <a:ln w="22225" cap="flat" cmpd="sng">
            <a:solidFill>
              <a:schemeClr val="accent4"/>
            </a:solidFill>
            <a:prstDash val="solid"/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8"/>
          <p:cNvSpPr>
            <a:spLocks/>
          </p:cNvSpPr>
          <p:nvPr userDrawn="1"/>
        </p:nvSpPr>
        <p:spPr bwMode="auto">
          <a:xfrm>
            <a:off x="0" y="6355080"/>
            <a:ext cx="12188825" cy="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6144" y="0"/>
              </a:cxn>
              <a:cxn ang="0">
                <a:pos x="0" y="0"/>
              </a:cxn>
            </a:cxnLst>
            <a:rect l="0" t="0" r="r" b="b"/>
            <a:pathLst>
              <a:path w="6145" h="1">
                <a:moveTo>
                  <a:pt x="0" y="0"/>
                </a:moveTo>
                <a:lnTo>
                  <a:pt x="6144" y="0"/>
                </a:lnTo>
                <a:lnTo>
                  <a:pt x="0" y="0"/>
                </a:lnTo>
              </a:path>
            </a:pathLst>
          </a:custGeom>
          <a:noFill/>
          <a:ln w="22225" cap="flat" cmpd="sng">
            <a:solidFill>
              <a:schemeClr val="accent4"/>
            </a:solidFill>
            <a:prstDash val="solid"/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7" name="Picture 6" descr="LL_Logo_blue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9976" y="5111496"/>
            <a:ext cx="3429000" cy="345440"/>
          </a:xfrm>
          <a:prstGeom prst="rect">
            <a:avLst/>
          </a:prstGeom>
        </p:spPr>
      </p:pic>
      <p:pic>
        <p:nvPicPr>
          <p:cNvPr id="11" name="Picture 2">
            <a:extLst>
              <a:ext uri="{FF2B5EF4-FFF2-40B4-BE49-F238E27FC236}">
                <a16:creationId xmlns:a16="http://schemas.microsoft.com/office/drawing/2014/main" id="{C3A108B2-08C9-D34B-96A6-22B3AB8E752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11155535" y="122301"/>
            <a:ext cx="678007" cy="828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Chart Placeholder 3"/>
          <p:cNvSpPr>
            <a:spLocks noGrp="1"/>
          </p:cNvSpPr>
          <p:nvPr>
            <p:ph type="chart" sz="quarter" idx="10"/>
          </p:nvPr>
        </p:nvSpPr>
        <p:spPr>
          <a:xfrm>
            <a:off x="1791758" y="1700784"/>
            <a:ext cx="8605310" cy="3941064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vert="horz"/>
          <a:lstStyle>
            <a:lvl1pPr marL="0" indent="0">
              <a:lnSpc>
                <a:spcPts val="2000"/>
              </a:lnSpc>
              <a:spcBef>
                <a:spcPts val="300"/>
              </a:spcBef>
              <a:spcAft>
                <a:spcPts val="600"/>
              </a:spcAft>
              <a:buFontTx/>
              <a:buNone/>
              <a:defRPr/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1791758" y="1252728"/>
            <a:ext cx="8605310" cy="374904"/>
          </a:xfrm>
          <a:prstGeom prst="rect">
            <a:avLst/>
          </a:prstGeom>
        </p:spPr>
        <p:txBody>
          <a:bodyPr vert="horz" anchor="b" anchorCtr="0"/>
          <a:lstStyle>
            <a:lvl1pPr marL="0" indent="0" algn="ctr">
              <a:lnSpc>
                <a:spcPts val="2000"/>
              </a:lnSpc>
              <a:spcBef>
                <a:spcPts val="300"/>
              </a:spcBef>
              <a:spcAft>
                <a:spcPts val="600"/>
              </a:spcAft>
              <a:buFontTx/>
              <a:buNone/>
              <a:defRPr sz="1800" baseline="0"/>
            </a:lvl1pPr>
            <a:lvl2pPr marL="520700" indent="0">
              <a:buNone/>
              <a:defRPr/>
            </a:lvl2pPr>
            <a:lvl3pPr marL="976313" indent="0">
              <a:buNone/>
              <a:defRPr/>
            </a:lvl3pPr>
            <a:lvl4pPr marL="1427162" indent="0"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1791758" y="5705856"/>
            <a:ext cx="8605310" cy="274320"/>
          </a:xfrm>
          <a:prstGeom prst="rect">
            <a:avLst/>
          </a:prstGeom>
        </p:spPr>
        <p:txBody>
          <a:bodyPr vert="horz" anchor="t" anchorCtr="0"/>
          <a:lstStyle>
            <a:lvl1pPr marL="0" indent="0" algn="ctr">
              <a:lnSpc>
                <a:spcPts val="1400"/>
              </a:lnSpc>
              <a:spcBef>
                <a:spcPts val="300"/>
              </a:spcBef>
              <a:spcAft>
                <a:spcPts val="600"/>
              </a:spcAft>
              <a:buFontTx/>
              <a:buNone/>
              <a:defRPr sz="1200" b="1" i="0" baseline="0"/>
            </a:lvl1pPr>
            <a:lvl2pPr marL="520700" indent="0">
              <a:buNone/>
              <a:defRPr/>
            </a:lvl2pPr>
            <a:lvl3pPr marL="976313" indent="0">
              <a:buNone/>
              <a:defRPr/>
            </a:lvl3pPr>
            <a:lvl4pPr marL="1427162" indent="0"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0070962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3819" y="1289304"/>
            <a:ext cx="10921187" cy="4828032"/>
          </a:xfrm>
          <a:prstGeom prst="rect">
            <a:avLst/>
          </a:prstGeom>
        </p:spPr>
        <p:txBody>
          <a:bodyPr/>
          <a:lstStyle>
            <a:lvl1pPr marL="237744" indent="-237744">
              <a:lnSpc>
                <a:spcPct val="90000"/>
              </a:lnSpc>
              <a:spcBef>
                <a:spcPts val="1200"/>
              </a:spcBef>
              <a:buSzPct val="100000"/>
              <a:buFont typeface="Arial"/>
              <a:buChar char="•"/>
              <a:defRPr/>
            </a:lvl1pPr>
            <a:lvl2pPr marL="539496" indent="-256032">
              <a:lnSpc>
                <a:spcPct val="90000"/>
              </a:lnSpc>
              <a:spcBef>
                <a:spcPts val="600"/>
              </a:spcBef>
              <a:defRPr/>
            </a:lvl2pPr>
            <a:lvl3pPr marL="758952" indent="-182880">
              <a:lnSpc>
                <a:spcPct val="90000"/>
              </a:lnSpc>
              <a:spcBef>
                <a:spcPts val="600"/>
              </a:spcBef>
              <a:buSzPct val="90000"/>
              <a:buFont typeface="Arial"/>
              <a:buChar char="•"/>
              <a:defRPr/>
            </a:lvl3pPr>
            <a:lvl4pPr marL="1033272" indent="0">
              <a:lnSpc>
                <a:spcPct val="90000"/>
              </a:lnSpc>
              <a:spcBef>
                <a:spcPts val="600"/>
              </a:spcBef>
              <a:buFontTx/>
              <a:buNone/>
              <a:defRPr/>
            </a:lvl4pPr>
            <a:lvl5pPr marL="1261872" indent="0">
              <a:lnSpc>
                <a:spcPct val="90000"/>
              </a:lnSpc>
              <a:spcBef>
                <a:spcPts val="600"/>
              </a:spcBef>
              <a:buSzPct val="85000"/>
              <a:buFontTx/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633819" y="1289304"/>
            <a:ext cx="5314328" cy="4828032"/>
          </a:xfrm>
          <a:prstGeom prst="rect">
            <a:avLst/>
          </a:prstGeom>
        </p:spPr>
        <p:txBody>
          <a:bodyPr/>
          <a:lstStyle>
            <a:lvl1pPr marL="237744" indent="-237744">
              <a:lnSpc>
                <a:spcPct val="90000"/>
              </a:lnSpc>
              <a:spcBef>
                <a:spcPts val="1200"/>
              </a:spcBef>
              <a:buSzPct val="100000"/>
              <a:buFont typeface="Arial"/>
              <a:buChar char="•"/>
              <a:defRPr/>
            </a:lvl1pPr>
            <a:lvl2pPr marL="539496" indent="-256032">
              <a:lnSpc>
                <a:spcPct val="90000"/>
              </a:lnSpc>
              <a:spcBef>
                <a:spcPts val="600"/>
              </a:spcBef>
              <a:defRPr/>
            </a:lvl2pPr>
            <a:lvl3pPr marL="758952" indent="-182880">
              <a:lnSpc>
                <a:spcPct val="90000"/>
              </a:lnSpc>
              <a:spcBef>
                <a:spcPts val="600"/>
              </a:spcBef>
              <a:buSzPct val="90000"/>
              <a:buFont typeface="Wingdings" charset="2"/>
              <a:buChar char="§"/>
              <a:defRPr/>
            </a:lvl3pPr>
            <a:lvl4pPr marL="1033272" indent="0">
              <a:lnSpc>
                <a:spcPct val="90000"/>
              </a:lnSpc>
              <a:spcBef>
                <a:spcPts val="600"/>
              </a:spcBef>
              <a:buFontTx/>
              <a:buNone/>
              <a:defRPr/>
            </a:lvl4pPr>
            <a:lvl5pPr marL="1261872" indent="0">
              <a:lnSpc>
                <a:spcPct val="90000"/>
              </a:lnSpc>
              <a:spcBef>
                <a:spcPts val="600"/>
              </a:spcBef>
              <a:buSzPct val="85000"/>
              <a:buFontTx/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0"/>
          </p:nvPr>
        </p:nvSpPr>
        <p:spPr>
          <a:xfrm>
            <a:off x="6216301" y="1289304"/>
            <a:ext cx="5314328" cy="4828032"/>
          </a:xfrm>
          <a:prstGeom prst="rect">
            <a:avLst/>
          </a:prstGeom>
        </p:spPr>
        <p:txBody>
          <a:bodyPr/>
          <a:lstStyle>
            <a:lvl1pPr marL="237744" indent="-237744">
              <a:lnSpc>
                <a:spcPct val="90000"/>
              </a:lnSpc>
              <a:spcBef>
                <a:spcPts val="1200"/>
              </a:spcBef>
              <a:buSzPct val="100000"/>
              <a:buFont typeface="Arial"/>
              <a:buChar char="•"/>
              <a:defRPr/>
            </a:lvl1pPr>
            <a:lvl2pPr marL="539496" indent="-256032">
              <a:lnSpc>
                <a:spcPct val="90000"/>
              </a:lnSpc>
              <a:spcBef>
                <a:spcPts val="600"/>
              </a:spcBef>
              <a:defRPr/>
            </a:lvl2pPr>
            <a:lvl3pPr marL="758952" indent="-182880">
              <a:lnSpc>
                <a:spcPct val="90000"/>
              </a:lnSpc>
              <a:spcBef>
                <a:spcPts val="600"/>
              </a:spcBef>
              <a:buSzPct val="90000"/>
              <a:buFont typeface="Wingdings" charset="2"/>
              <a:buChar char="§"/>
              <a:defRPr/>
            </a:lvl3pPr>
            <a:lvl4pPr marL="1033272" indent="0">
              <a:lnSpc>
                <a:spcPct val="90000"/>
              </a:lnSpc>
              <a:spcBef>
                <a:spcPts val="600"/>
              </a:spcBef>
              <a:buFontTx/>
              <a:buNone/>
              <a:defRPr/>
            </a:lvl4pPr>
            <a:lvl5pPr marL="1261872" indent="0">
              <a:lnSpc>
                <a:spcPct val="90000"/>
              </a:lnSpc>
              <a:spcBef>
                <a:spcPts val="600"/>
              </a:spcBef>
              <a:buSzPct val="85000"/>
              <a:buFontTx/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78053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71461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5449" y="146304"/>
            <a:ext cx="9677927" cy="46634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3819" y="1289304"/>
            <a:ext cx="10921187" cy="4828032"/>
          </a:xfrm>
          <a:prstGeom prst="rect">
            <a:avLst/>
          </a:prstGeom>
        </p:spPr>
        <p:txBody>
          <a:bodyPr/>
          <a:lstStyle>
            <a:lvl1pPr marL="237744" indent="-237744">
              <a:lnSpc>
                <a:spcPct val="90000"/>
              </a:lnSpc>
              <a:spcBef>
                <a:spcPts val="1200"/>
              </a:spcBef>
              <a:buSzPct val="100000"/>
              <a:buFont typeface="Arial"/>
              <a:buChar char="•"/>
              <a:defRPr/>
            </a:lvl1pPr>
            <a:lvl2pPr marL="539496" indent="-256032">
              <a:lnSpc>
                <a:spcPct val="90000"/>
              </a:lnSpc>
              <a:spcBef>
                <a:spcPts val="600"/>
              </a:spcBef>
              <a:defRPr/>
            </a:lvl2pPr>
            <a:lvl3pPr marL="758952" indent="-182880">
              <a:lnSpc>
                <a:spcPct val="90000"/>
              </a:lnSpc>
              <a:spcBef>
                <a:spcPts val="600"/>
              </a:spcBef>
              <a:buSzPct val="90000"/>
              <a:buFont typeface="Wingdings" charset="2"/>
              <a:buChar char="§"/>
              <a:defRPr/>
            </a:lvl3pPr>
            <a:lvl4pPr marL="1033272" indent="0">
              <a:lnSpc>
                <a:spcPct val="90000"/>
              </a:lnSpc>
              <a:spcBef>
                <a:spcPts val="600"/>
              </a:spcBef>
              <a:buFontTx/>
              <a:buNone/>
              <a:defRPr/>
            </a:lvl4pPr>
            <a:lvl5pPr marL="1261872" indent="0">
              <a:lnSpc>
                <a:spcPct val="90000"/>
              </a:lnSpc>
              <a:spcBef>
                <a:spcPts val="600"/>
              </a:spcBef>
              <a:buSzPct val="85000"/>
              <a:buFontTx/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1255449" y="594360"/>
            <a:ext cx="9677927" cy="304800"/>
          </a:xfrm>
          <a:prstGeom prst="rect">
            <a:avLst/>
          </a:prstGeom>
        </p:spPr>
        <p:txBody>
          <a:bodyPr vert="horz"/>
          <a:lstStyle>
            <a:lvl1pPr marL="0" indent="0" algn="ctr">
              <a:lnSpc>
                <a:spcPts val="2400"/>
              </a:lnSpc>
              <a:spcBef>
                <a:spcPts val="300"/>
              </a:spcBef>
              <a:spcAft>
                <a:spcPts val="600"/>
              </a:spcAft>
              <a:buFontTx/>
              <a:buNone/>
              <a:defRPr sz="2400" baseline="0"/>
            </a:lvl1pPr>
            <a:lvl2pPr marL="520700" indent="0">
              <a:buNone/>
              <a:defRPr/>
            </a:lvl2pPr>
            <a:lvl3pPr marL="976313" indent="0">
              <a:buNone/>
              <a:defRPr/>
            </a:lvl3pPr>
            <a:lvl4pPr marL="1427162" indent="0"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2411346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3819" y="1682496"/>
            <a:ext cx="10921187" cy="4443984"/>
          </a:xfrm>
          <a:prstGeom prst="rect">
            <a:avLst/>
          </a:prstGeom>
        </p:spPr>
        <p:txBody>
          <a:bodyPr anchor="t" anchorCtr="1"/>
          <a:lstStyle>
            <a:lvl1pPr marL="237744" indent="-237744">
              <a:lnSpc>
                <a:spcPct val="90000"/>
              </a:lnSpc>
              <a:spcBef>
                <a:spcPts val="1500"/>
              </a:spcBef>
              <a:buSzPct val="100000"/>
              <a:buFont typeface="Arial"/>
              <a:buChar char="•"/>
              <a:defRPr/>
            </a:lvl1pPr>
            <a:lvl2pPr marL="539496" indent="-256032">
              <a:lnSpc>
                <a:spcPct val="90000"/>
              </a:lnSpc>
              <a:spcBef>
                <a:spcPts val="1500"/>
              </a:spcBef>
              <a:defRPr/>
            </a:lvl2pPr>
            <a:lvl3pPr marL="758952" indent="-182880">
              <a:lnSpc>
                <a:spcPct val="90000"/>
              </a:lnSpc>
              <a:spcBef>
                <a:spcPts val="1500"/>
              </a:spcBef>
              <a:buSzPct val="90000"/>
              <a:buFont typeface="Wingdings" charset="2"/>
              <a:buChar char="§"/>
              <a:defRPr/>
            </a:lvl3pPr>
            <a:lvl4pPr marL="1033272" indent="0">
              <a:lnSpc>
                <a:spcPct val="90000"/>
              </a:lnSpc>
              <a:spcBef>
                <a:spcPts val="1500"/>
              </a:spcBef>
              <a:buFontTx/>
              <a:buNone/>
              <a:defRPr/>
            </a:lvl4pPr>
            <a:lvl5pPr marL="1261872" indent="0">
              <a:lnSpc>
                <a:spcPct val="90000"/>
              </a:lnSpc>
              <a:spcBef>
                <a:spcPts val="1500"/>
              </a:spcBef>
              <a:buSzPct val="85000"/>
              <a:buFontTx/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1346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2108667" y="1764792"/>
            <a:ext cx="7959303" cy="3776472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vert="horz"/>
          <a:lstStyle>
            <a:lvl1pPr marL="0" indent="0" algn="ctr">
              <a:lnSpc>
                <a:spcPts val="2000"/>
              </a:lnSpc>
              <a:spcBef>
                <a:spcPts val="300"/>
              </a:spcBef>
              <a:spcAft>
                <a:spcPts val="600"/>
              </a:spcAft>
              <a:buFontTx/>
              <a:buNone/>
              <a:defRPr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108667" y="1316736"/>
            <a:ext cx="7959303" cy="374904"/>
          </a:xfrm>
          <a:prstGeom prst="rect">
            <a:avLst/>
          </a:prstGeom>
        </p:spPr>
        <p:txBody>
          <a:bodyPr vert="horz" anchor="b" anchorCtr="0"/>
          <a:lstStyle>
            <a:lvl1pPr marL="0" indent="0" algn="ctr">
              <a:lnSpc>
                <a:spcPts val="2000"/>
              </a:lnSpc>
              <a:spcBef>
                <a:spcPts val="300"/>
              </a:spcBef>
              <a:spcAft>
                <a:spcPts val="600"/>
              </a:spcAft>
              <a:buFontTx/>
              <a:buNone/>
              <a:defRPr sz="1800" baseline="0"/>
            </a:lvl1pPr>
            <a:lvl2pPr marL="520700" indent="0">
              <a:buNone/>
              <a:defRPr/>
            </a:lvl2pPr>
            <a:lvl3pPr marL="976313" indent="0">
              <a:buNone/>
              <a:defRPr/>
            </a:lvl3pPr>
            <a:lvl4pPr marL="1427162" indent="0"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2108667" y="5605272"/>
            <a:ext cx="7959303" cy="274320"/>
          </a:xfrm>
          <a:prstGeom prst="rect">
            <a:avLst/>
          </a:prstGeom>
        </p:spPr>
        <p:txBody>
          <a:bodyPr vert="horz" anchor="t" anchorCtr="0"/>
          <a:lstStyle>
            <a:lvl1pPr marL="0" indent="0" algn="ctr">
              <a:lnSpc>
                <a:spcPts val="1400"/>
              </a:lnSpc>
              <a:spcBef>
                <a:spcPts val="300"/>
              </a:spcBef>
              <a:spcAft>
                <a:spcPts val="600"/>
              </a:spcAft>
              <a:buFontTx/>
              <a:buNone/>
              <a:defRPr sz="1200" b="1" i="0" baseline="0"/>
            </a:lvl1pPr>
            <a:lvl2pPr marL="520700" indent="0">
              <a:buNone/>
              <a:defRPr/>
            </a:lvl2pPr>
            <a:lvl3pPr marL="976313" indent="0">
              <a:buNone/>
              <a:defRPr/>
            </a:lvl3pPr>
            <a:lvl4pPr marL="1427162" indent="0"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979053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Media Placeholder 3"/>
          <p:cNvSpPr>
            <a:spLocks noGrp="1"/>
          </p:cNvSpPr>
          <p:nvPr>
            <p:ph type="media" sz="quarter" idx="10"/>
          </p:nvPr>
        </p:nvSpPr>
        <p:spPr>
          <a:xfrm>
            <a:off x="2315877" y="1828800"/>
            <a:ext cx="7581449" cy="3346704"/>
          </a:xfrm>
          <a:prstGeom prst="rect">
            <a:avLst/>
          </a:prstGeom>
          <a:ln w="12700">
            <a:solidFill>
              <a:schemeClr val="tx1"/>
            </a:solidFill>
          </a:ln>
        </p:spPr>
        <p:txBody>
          <a:bodyPr vert="horz"/>
          <a:lstStyle>
            <a:lvl1pPr marL="0" indent="0">
              <a:lnSpc>
                <a:spcPts val="2000"/>
              </a:lnSpc>
              <a:spcBef>
                <a:spcPts val="300"/>
              </a:spcBef>
              <a:spcAft>
                <a:spcPts val="600"/>
              </a:spcAft>
              <a:buFontTx/>
              <a:buNone/>
              <a:defRPr/>
            </a:lvl1pPr>
          </a:lstStyle>
          <a:p>
            <a:r>
              <a:rPr lang="en-US"/>
              <a:t>Click icon to add media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2315877" y="1371600"/>
            <a:ext cx="7581449" cy="374904"/>
          </a:xfrm>
          <a:prstGeom prst="rect">
            <a:avLst/>
          </a:prstGeom>
        </p:spPr>
        <p:txBody>
          <a:bodyPr vert="horz" anchor="b" anchorCtr="0"/>
          <a:lstStyle>
            <a:lvl1pPr marL="0" indent="0" algn="ctr">
              <a:lnSpc>
                <a:spcPts val="2000"/>
              </a:lnSpc>
              <a:spcBef>
                <a:spcPts val="300"/>
              </a:spcBef>
              <a:spcAft>
                <a:spcPts val="600"/>
              </a:spcAft>
              <a:buFontTx/>
              <a:buNone/>
              <a:defRPr sz="1800" baseline="0"/>
            </a:lvl1pPr>
            <a:lvl2pPr marL="520700" indent="0">
              <a:buNone/>
              <a:defRPr/>
            </a:lvl2pPr>
            <a:lvl3pPr marL="976313" indent="0">
              <a:buNone/>
              <a:defRPr/>
            </a:lvl3pPr>
            <a:lvl4pPr marL="1427162" indent="0"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2315877" y="5230368"/>
            <a:ext cx="7581449" cy="274320"/>
          </a:xfrm>
          <a:prstGeom prst="rect">
            <a:avLst/>
          </a:prstGeom>
        </p:spPr>
        <p:txBody>
          <a:bodyPr vert="horz" anchor="t" anchorCtr="0"/>
          <a:lstStyle>
            <a:lvl1pPr marL="0" indent="0" algn="ctr">
              <a:lnSpc>
                <a:spcPts val="1400"/>
              </a:lnSpc>
              <a:spcBef>
                <a:spcPts val="300"/>
              </a:spcBef>
              <a:spcAft>
                <a:spcPts val="600"/>
              </a:spcAft>
              <a:buFontTx/>
              <a:buNone/>
              <a:defRPr sz="1200" b="1" i="0" baseline="0"/>
            </a:lvl1pPr>
            <a:lvl2pPr marL="520700" indent="0">
              <a:buNone/>
              <a:defRPr/>
            </a:lvl2pPr>
            <a:lvl3pPr marL="976313" indent="0">
              <a:buNone/>
              <a:defRPr/>
            </a:lvl3pPr>
            <a:lvl4pPr marL="1427162" indent="0"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80397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Rectangle 6"/>
          <p:cNvSpPr>
            <a:spLocks noGrp="1" noChangeArrowheads="1"/>
          </p:cNvSpPr>
          <p:nvPr>
            <p:ph type="title"/>
          </p:nvPr>
        </p:nvSpPr>
        <p:spPr bwMode="auto">
          <a:xfrm>
            <a:off x="1255449" y="100584"/>
            <a:ext cx="9677927" cy="8138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2064" tIns="46033" rIns="92064" bIns="4603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1032" name="Freeform 8"/>
          <p:cNvSpPr>
            <a:spLocks/>
          </p:cNvSpPr>
          <p:nvPr/>
        </p:nvSpPr>
        <p:spPr bwMode="auto">
          <a:xfrm>
            <a:off x="0" y="950976"/>
            <a:ext cx="12188825" cy="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6144" y="0"/>
              </a:cxn>
              <a:cxn ang="0">
                <a:pos x="0" y="0"/>
              </a:cxn>
            </a:cxnLst>
            <a:rect l="0" t="0" r="r" b="b"/>
            <a:pathLst>
              <a:path w="6145" h="1">
                <a:moveTo>
                  <a:pt x="0" y="0"/>
                </a:moveTo>
                <a:lnTo>
                  <a:pt x="6144" y="0"/>
                </a:lnTo>
                <a:lnTo>
                  <a:pt x="0" y="0"/>
                </a:lnTo>
              </a:path>
            </a:pathLst>
          </a:custGeom>
          <a:noFill/>
          <a:ln w="22225" cap="flat" cmpd="sng">
            <a:solidFill>
              <a:schemeClr val="accent4"/>
            </a:solidFill>
            <a:prstDash val="solid"/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48" name="Rectangle 24"/>
          <p:cNvSpPr>
            <a:spLocks noChangeArrowheads="1"/>
          </p:cNvSpPr>
          <p:nvPr/>
        </p:nvSpPr>
        <p:spPr bwMode="auto">
          <a:xfrm>
            <a:off x="426609" y="6455664"/>
            <a:ext cx="1450470" cy="2194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0" tIns="0" rIns="0" bIns="0" anchor="t" anchorCtr="0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en-US" sz="700" b="1" i="0" dirty="0"/>
              <a:t>Rules </a:t>
            </a:r>
            <a:r>
              <a:rPr lang="en-US" altLang="en-US" sz="700" b="1" i="0" baseline="0" dirty="0"/>
              <a:t>- </a:t>
            </a:r>
            <a:fld id="{321F32AB-3DDB-C54A-A434-42EC1FB733CD}" type="slidenum">
              <a:rPr lang="en-US" altLang="en-US" sz="700" b="1" i="0" smtClean="0"/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lang="en-US" altLang="en-US" sz="700" b="1" i="0" baseline="0" dirty="0"/>
          </a:p>
          <a:p>
            <a:pPr algn="l">
              <a:lnSpc>
                <a:spcPct val="100000"/>
              </a:lnSpc>
            </a:pPr>
            <a:r>
              <a:rPr lang="en-US" altLang="en-US" sz="700" b="1" i="0" baseline="0" dirty="0"/>
              <a:t>Seater</a:t>
            </a:r>
          </a:p>
        </p:txBody>
      </p:sp>
      <p:sp>
        <p:nvSpPr>
          <p:cNvPr id="11" name="Freeform 8"/>
          <p:cNvSpPr>
            <a:spLocks/>
          </p:cNvSpPr>
          <p:nvPr/>
        </p:nvSpPr>
        <p:spPr bwMode="auto">
          <a:xfrm>
            <a:off x="0" y="6355080"/>
            <a:ext cx="12188825" cy="0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6144" y="0"/>
              </a:cxn>
              <a:cxn ang="0">
                <a:pos x="0" y="0"/>
              </a:cxn>
            </a:cxnLst>
            <a:rect l="0" t="0" r="r" b="b"/>
            <a:pathLst>
              <a:path w="6145" h="1">
                <a:moveTo>
                  <a:pt x="0" y="0"/>
                </a:moveTo>
                <a:lnTo>
                  <a:pt x="6144" y="0"/>
                </a:lnTo>
                <a:lnTo>
                  <a:pt x="0" y="0"/>
                </a:lnTo>
              </a:path>
            </a:pathLst>
          </a:custGeom>
          <a:noFill/>
          <a:ln w="22225" cap="flat" cmpd="sng">
            <a:solidFill>
              <a:schemeClr val="accent4"/>
            </a:solidFill>
            <a:prstDash val="solid"/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7" descr="LL_Logo_alone_blue.png"/>
          <p:cNvPicPr>
            <a:picLocks noChangeAspect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632" y="246888"/>
            <a:ext cx="548658" cy="531101"/>
          </a:xfrm>
          <a:prstGeom prst="rect">
            <a:avLst/>
          </a:prstGeom>
        </p:spPr>
      </p:pic>
      <p:pic>
        <p:nvPicPr>
          <p:cNvPr id="9" name="Picture 8" descr="LL_Logo_blue_nomark.png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3496" y="6473952"/>
            <a:ext cx="2023269" cy="230071"/>
          </a:xfrm>
          <a:prstGeom prst="rect">
            <a:avLst/>
          </a:prstGeom>
        </p:spPr>
      </p:pic>
      <p:pic>
        <p:nvPicPr>
          <p:cNvPr id="10" name="Picture 2">
            <a:extLst>
              <a:ext uri="{FF2B5EF4-FFF2-40B4-BE49-F238E27FC236}">
                <a16:creationId xmlns:a16="http://schemas.microsoft.com/office/drawing/2014/main" id="{DD982337-22DF-B540-9C7F-56E1DBE6351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11155535" y="122301"/>
            <a:ext cx="678007" cy="828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5" r:id="rId3"/>
    <p:sldLayoutId id="2147483654" r:id="rId4"/>
    <p:sldLayoutId id="2147483662" r:id="rId5"/>
    <p:sldLayoutId id="2147483656" r:id="rId6"/>
    <p:sldLayoutId id="2147483658" r:id="rId7"/>
    <p:sldLayoutId id="2147483659" r:id="rId8"/>
    <p:sldLayoutId id="2147483660" r:id="rId9"/>
    <p:sldLayoutId id="2147483661" r:id="rId10"/>
  </p:sldLayoutIdLst>
  <p:txStyles>
    <p:titleStyle>
      <a:lvl1pPr algn="ctr" rtl="0" eaLnBrk="1" fontAlgn="base" hangingPunct="1">
        <a:lnSpc>
          <a:spcPts val="2800"/>
        </a:lnSpc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lnSpc>
          <a:spcPts val="3000"/>
        </a:lnSpc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pitchFamily="-110" charset="0"/>
        </a:defRPr>
      </a:lvl2pPr>
      <a:lvl3pPr algn="ctr" rtl="0" eaLnBrk="1" fontAlgn="base" hangingPunct="1">
        <a:lnSpc>
          <a:spcPts val="3000"/>
        </a:lnSpc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pitchFamily="-110" charset="0"/>
        </a:defRPr>
      </a:lvl3pPr>
      <a:lvl4pPr algn="ctr" rtl="0" eaLnBrk="1" fontAlgn="base" hangingPunct="1">
        <a:lnSpc>
          <a:spcPts val="3000"/>
        </a:lnSpc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pitchFamily="-110" charset="0"/>
        </a:defRPr>
      </a:lvl4pPr>
      <a:lvl5pPr algn="ctr" rtl="0" eaLnBrk="1" fontAlgn="base" hangingPunct="1">
        <a:lnSpc>
          <a:spcPts val="3000"/>
        </a:lnSpc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pitchFamily="-110" charset="0"/>
        </a:defRPr>
      </a:lvl5pPr>
      <a:lvl6pPr marL="457200" algn="ctr" rtl="0" eaLnBrk="1" fontAlgn="base" hangingPunct="1">
        <a:lnSpc>
          <a:spcPts val="3000"/>
        </a:lnSpc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pitchFamily="-110" charset="0"/>
        </a:defRPr>
      </a:lvl6pPr>
      <a:lvl7pPr marL="914400" algn="ctr" rtl="0" eaLnBrk="1" fontAlgn="base" hangingPunct="1">
        <a:lnSpc>
          <a:spcPts val="3000"/>
        </a:lnSpc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pitchFamily="-110" charset="0"/>
        </a:defRPr>
      </a:lvl7pPr>
      <a:lvl8pPr marL="1371600" algn="ctr" rtl="0" eaLnBrk="1" fontAlgn="base" hangingPunct="1">
        <a:lnSpc>
          <a:spcPts val="3000"/>
        </a:lnSpc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pitchFamily="-110" charset="0"/>
        </a:defRPr>
      </a:lvl8pPr>
      <a:lvl9pPr marL="1828800" algn="ctr" rtl="0" eaLnBrk="1" fontAlgn="base" hangingPunct="1">
        <a:lnSpc>
          <a:spcPts val="3000"/>
        </a:lnSpc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pitchFamily="-110" charset="0"/>
        </a:defRPr>
      </a:lvl9pPr>
    </p:titleStyle>
    <p:bodyStyle>
      <a:lvl1pPr marL="342900" indent="-342900" algn="l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SzPct val="125000"/>
        <a:buChar char="•"/>
        <a:defRPr sz="2000" b="1">
          <a:solidFill>
            <a:schemeClr val="tx1"/>
          </a:solidFill>
          <a:latin typeface="+mn-lt"/>
          <a:ea typeface="+mn-ea"/>
          <a:cs typeface="+mn-cs"/>
        </a:defRPr>
      </a:lvl1pPr>
      <a:lvl2pPr marL="862013" indent="-341313" algn="l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SzPct val="100000"/>
        <a:buChar char="–"/>
        <a:defRPr b="1">
          <a:solidFill>
            <a:schemeClr val="tx1"/>
          </a:solidFill>
          <a:latin typeface="+mn-lt"/>
          <a:ea typeface="ＭＳ Ｐゴシック" pitchFamily="-110" charset="-128"/>
        </a:defRPr>
      </a:lvl2pPr>
      <a:lvl3pPr marL="1204913" indent="-228600" algn="l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SzPct val="100000"/>
        <a:buChar char=" "/>
        <a:defRPr sz="1600" b="1">
          <a:solidFill>
            <a:schemeClr val="tx1"/>
          </a:solidFill>
          <a:latin typeface="+mn-lt"/>
          <a:ea typeface="ＭＳ Ｐゴシック" pitchFamily="-110" charset="-128"/>
        </a:defRPr>
      </a:lvl3pPr>
      <a:lvl4pPr marL="1546225" indent="-119063" algn="l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SzPct val="100000"/>
        <a:buChar char=" "/>
        <a:defRPr sz="1400" b="1">
          <a:solidFill>
            <a:schemeClr val="tx1"/>
          </a:solidFill>
          <a:latin typeface="+mn-lt"/>
          <a:ea typeface="ＭＳ Ｐゴシック" pitchFamily="-110" charset="-128"/>
        </a:defRPr>
      </a:lvl4pPr>
      <a:lvl5pPr marL="1828800" algn="l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SzPct val="100000"/>
        <a:buChar char=" "/>
        <a:defRPr sz="1400" b="1">
          <a:solidFill>
            <a:schemeClr val="tx1"/>
          </a:solidFill>
          <a:latin typeface="+mn-lt"/>
          <a:ea typeface="ＭＳ Ｐゴシック" pitchFamily="-110" charset="-128"/>
        </a:defRPr>
      </a:lvl5pPr>
      <a:lvl6pPr marL="2286000" algn="l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SzPct val="100000"/>
        <a:buChar char=" "/>
        <a:defRPr sz="1400" b="1">
          <a:solidFill>
            <a:schemeClr val="tx1"/>
          </a:solidFill>
          <a:latin typeface="+mn-lt"/>
          <a:ea typeface="ＭＳ Ｐゴシック" pitchFamily="-110" charset="-128"/>
        </a:defRPr>
      </a:lvl6pPr>
      <a:lvl7pPr marL="2743200" algn="l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SzPct val="100000"/>
        <a:buChar char=" "/>
        <a:defRPr sz="1400" b="1">
          <a:solidFill>
            <a:schemeClr val="tx1"/>
          </a:solidFill>
          <a:latin typeface="+mn-lt"/>
          <a:ea typeface="ＭＳ Ｐゴシック" pitchFamily="-110" charset="-128"/>
        </a:defRPr>
      </a:lvl7pPr>
      <a:lvl8pPr marL="3200400" algn="l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SzPct val="100000"/>
        <a:buChar char=" "/>
        <a:defRPr sz="1400" b="1">
          <a:solidFill>
            <a:schemeClr val="tx1"/>
          </a:solidFill>
          <a:latin typeface="+mn-lt"/>
          <a:ea typeface="ＭＳ Ｐゴシック" pitchFamily="-110" charset="-128"/>
        </a:defRPr>
      </a:lvl8pPr>
      <a:lvl9pPr marL="3657600" algn="l" rtl="0" eaLnBrk="1" fontAlgn="base" hangingPunct="1">
        <a:lnSpc>
          <a:spcPct val="90000"/>
        </a:lnSpc>
        <a:spcBef>
          <a:spcPct val="25000"/>
        </a:spcBef>
        <a:spcAft>
          <a:spcPct val="0"/>
        </a:spcAft>
        <a:buSzPct val="100000"/>
        <a:buChar char=" "/>
        <a:defRPr sz="1400" b="1">
          <a:solidFill>
            <a:schemeClr val="tx1"/>
          </a:solidFill>
          <a:latin typeface="+mn-lt"/>
          <a:ea typeface="ＭＳ Ｐゴシック" pitchFamily="-110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14"/>
          <p:cNvSpPr txBox="1">
            <a:spLocks noGrp="1" noChangeArrowheads="1"/>
          </p:cNvSpPr>
          <p:nvPr>
            <p:ph type="subTitle" idx="1"/>
          </p:nvPr>
        </p:nvSpPr>
        <p:spPr>
          <a:xfrm>
            <a:off x="1560513" y="1657350"/>
            <a:ext cx="9067798" cy="3200400"/>
          </a:xfrm>
          <a:noFill/>
          <a:ln/>
        </p:spPr>
        <p:txBody>
          <a:bodyPr/>
          <a:lstStyle/>
          <a:p>
            <a:pPr>
              <a:spcAft>
                <a:spcPts val="1000"/>
              </a:spcAft>
            </a:pPr>
            <a:r>
              <a:rPr lang="en-US" sz="3600" dirty="0"/>
              <a:t>Serious Games &amp; Artificial Intelligence</a:t>
            </a:r>
          </a:p>
          <a:p>
            <a:pPr>
              <a:spcAft>
                <a:spcPts val="1000"/>
              </a:spcAft>
            </a:pPr>
            <a:r>
              <a:rPr lang="en-US" sz="2800" b="0" dirty="0"/>
              <a:t>Course overview</a:t>
            </a:r>
          </a:p>
          <a:p>
            <a:pPr>
              <a:spcBef>
                <a:spcPts val="1800"/>
              </a:spcBef>
              <a:spcAft>
                <a:spcPts val="1000"/>
              </a:spcAft>
            </a:pPr>
            <a:r>
              <a:rPr lang="en-US" sz="2400" dirty="0"/>
              <a:t>Dr. Rob Seater</a:t>
            </a:r>
          </a:p>
          <a:p>
            <a:pPr>
              <a:spcBef>
                <a:spcPts val="1800"/>
              </a:spcBef>
              <a:spcAft>
                <a:spcPts val="1000"/>
              </a:spcAft>
            </a:pPr>
            <a:r>
              <a:rPr lang="en-US" sz="2400" dirty="0"/>
              <a:t>July 2021</a:t>
            </a:r>
          </a:p>
        </p:txBody>
      </p:sp>
    </p:spTree>
    <p:extLst>
      <p:ext uri="{BB962C8B-B14F-4D97-AF65-F5344CB8AC3E}">
        <p14:creationId xmlns:p14="http://schemas.microsoft.com/office/powerpoint/2010/main" val="2233879058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6412" y="1841624"/>
            <a:ext cx="4114800" cy="427571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3819" y="1289304"/>
            <a:ext cx="2260193" cy="1682496"/>
          </a:xfrm>
        </p:spPr>
        <p:txBody>
          <a:bodyPr/>
          <a:lstStyle/>
          <a:p>
            <a:r>
              <a:rPr lang="en-US" dirty="0"/>
              <a:t>Setting</a:t>
            </a:r>
          </a:p>
          <a:p>
            <a:pPr lvl="1"/>
            <a:r>
              <a:rPr lang="en-US" b="0" dirty="0"/>
              <a:t>Zombies</a:t>
            </a:r>
          </a:p>
          <a:p>
            <a:pPr lvl="1"/>
            <a:r>
              <a:rPr lang="en-US" b="0" dirty="0"/>
              <a:t>Ambulances</a:t>
            </a:r>
          </a:p>
          <a:p>
            <a:pPr lvl="1"/>
            <a:r>
              <a:rPr lang="en-US" b="0" dirty="0"/>
              <a:t>Robots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0812" y="1537288"/>
            <a:ext cx="3352800" cy="4332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133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TOPIC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Setting</a:t>
            </a:r>
          </a:p>
          <a:p>
            <a:pPr lvl="1"/>
            <a:r>
              <a:rPr lang="en-US" b="0" dirty="0"/>
              <a:t>Zombies</a:t>
            </a:r>
          </a:p>
          <a:p>
            <a:pPr lvl="1"/>
            <a:r>
              <a:rPr lang="en-US" b="0" dirty="0"/>
              <a:t>Ambulances</a:t>
            </a:r>
          </a:p>
          <a:p>
            <a:pPr lvl="1"/>
            <a:r>
              <a:rPr lang="en-US" b="0" dirty="0"/>
              <a:t>Robots</a:t>
            </a:r>
          </a:p>
          <a:p>
            <a:r>
              <a:rPr lang="en-US" dirty="0"/>
              <a:t>Goal:  Learn how to align (or deal with misalignment among)….</a:t>
            </a:r>
          </a:p>
          <a:p>
            <a:pPr lvl="1"/>
            <a:r>
              <a:rPr lang="en-US" b="0" dirty="0"/>
              <a:t>Intended / prescribed / ethical behavior</a:t>
            </a:r>
          </a:p>
          <a:p>
            <a:pPr lvl="1"/>
            <a:r>
              <a:rPr lang="en-US" b="0" dirty="0"/>
              <a:t>Typical human behavior</a:t>
            </a:r>
          </a:p>
          <a:p>
            <a:pPr lvl="1"/>
            <a:r>
              <a:rPr lang="en-US" b="0" dirty="0"/>
              <a:t>Human-encoded objective functions</a:t>
            </a:r>
          </a:p>
          <a:p>
            <a:pPr lvl="1"/>
            <a:r>
              <a:rPr lang="en-US" b="0" dirty="0"/>
              <a:t>AI learning from training data</a:t>
            </a:r>
          </a:p>
          <a:p>
            <a:r>
              <a:rPr lang="en-US" dirty="0"/>
              <a:t>Use a game-like structure…</a:t>
            </a:r>
          </a:p>
          <a:p>
            <a:pPr lvl="1"/>
            <a:r>
              <a:rPr lang="en-US" b="0" dirty="0"/>
              <a:t>As a model, with the right level of abstraction.</a:t>
            </a:r>
          </a:p>
          <a:p>
            <a:pPr lvl="1"/>
            <a:r>
              <a:rPr lang="en-US" b="0" dirty="0"/>
              <a:t>As a testbed, for collecting data form humans.</a:t>
            </a:r>
          </a:p>
          <a:p>
            <a:pPr lvl="1"/>
            <a:r>
              <a:rPr lang="en-US" b="0" dirty="0"/>
              <a:t>As a training platform, for creating AI automation.</a:t>
            </a:r>
          </a:p>
        </p:txBody>
      </p:sp>
    </p:spTree>
    <p:extLst>
      <p:ext uri="{BB962C8B-B14F-4D97-AF65-F5344CB8AC3E}">
        <p14:creationId xmlns:p14="http://schemas.microsoft.com/office/powerpoint/2010/main" val="705262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STAFF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are all here to help all of you.</a:t>
            </a:r>
          </a:p>
          <a:p>
            <a:pPr lvl="1"/>
            <a:r>
              <a:rPr lang="en-US" b="0" dirty="0"/>
              <a:t>Instructors:  </a:t>
            </a:r>
            <a:r>
              <a:rPr lang="en-US" dirty="0"/>
              <a:t>Joel</a:t>
            </a:r>
            <a:r>
              <a:rPr lang="en-US" b="0" dirty="0"/>
              <a:t>, </a:t>
            </a:r>
            <a:r>
              <a:rPr lang="en-US" dirty="0"/>
              <a:t>Rob</a:t>
            </a:r>
            <a:r>
              <a:rPr lang="en-US" b="0" dirty="0"/>
              <a:t>  (I’m only “Dr. Seater” when you want to impress your parents)</a:t>
            </a:r>
            <a:endParaRPr lang="en-US" dirty="0"/>
          </a:p>
          <a:p>
            <a:pPr lvl="1"/>
            <a:r>
              <a:rPr lang="en-US" b="0" dirty="0"/>
              <a:t>TA’s:  </a:t>
            </a:r>
            <a:r>
              <a:rPr lang="en-US" dirty="0"/>
              <a:t>Chris</a:t>
            </a:r>
            <a:r>
              <a:rPr lang="en-US" b="0" dirty="0"/>
              <a:t>, </a:t>
            </a:r>
            <a:r>
              <a:rPr lang="en-US" dirty="0"/>
              <a:t>Quinn</a:t>
            </a:r>
            <a:r>
              <a:rPr lang="en-US" b="0" dirty="0"/>
              <a:t>, </a:t>
            </a:r>
            <a:r>
              <a:rPr lang="en-US" dirty="0"/>
              <a:t>Daniel</a:t>
            </a:r>
          </a:p>
          <a:p>
            <a:pPr lvl="1"/>
            <a:r>
              <a:rPr lang="en-US" b="0" dirty="0"/>
              <a:t>Super Awesome Prior Student &amp; Floating Assistance:  </a:t>
            </a:r>
            <a:r>
              <a:rPr lang="en-US" dirty="0"/>
              <a:t>Jess</a:t>
            </a:r>
          </a:p>
          <a:p>
            <a:pPr lvl="1"/>
            <a:endParaRPr lang="en-US" b="0" dirty="0"/>
          </a:p>
          <a:p>
            <a:pPr lvl="1"/>
            <a:r>
              <a:rPr lang="en-US" b="0" dirty="0"/>
              <a:t>Nominal TA-to-team assignments are just a 1</a:t>
            </a:r>
            <a:r>
              <a:rPr lang="en-US" b="0" baseline="30000" dirty="0"/>
              <a:t>st</a:t>
            </a:r>
            <a:r>
              <a:rPr lang="en-US" b="0" dirty="0"/>
              <a:t> line of defense</a:t>
            </a:r>
          </a:p>
          <a:p>
            <a:pPr lvl="1"/>
            <a:r>
              <a:rPr lang="en-US" b="0" dirty="0"/>
              <a:t>Don't be shy about asking questions of anybody who is around; we have different skills and backgrounds</a:t>
            </a:r>
          </a:p>
          <a:p>
            <a:endParaRPr lang="en-US" dirty="0"/>
          </a:p>
          <a:p>
            <a:r>
              <a:rPr lang="en-US" dirty="0"/>
              <a:t>Rules</a:t>
            </a:r>
          </a:p>
          <a:p>
            <a:pPr lvl="1"/>
            <a:r>
              <a:rPr lang="en-US" b="0" dirty="0"/>
              <a:t>No 1-1 voice meetings between staff and students (1-2 or many-1 are fine)</a:t>
            </a:r>
          </a:p>
          <a:p>
            <a:pPr lvl="1"/>
            <a:r>
              <a:rPr lang="en-US" b="0" dirty="0"/>
              <a:t>Discord chat fine (recorded, keep it on our channel)</a:t>
            </a:r>
          </a:p>
          <a:p>
            <a:pPr lvl="1"/>
            <a:r>
              <a:rPr lang="en-US" sz="1800" b="0" dirty="0">
                <a:ea typeface="ＭＳ Ｐゴシック" pitchFamily="-110" charset="-128"/>
              </a:rPr>
              <a:t>You must be available for roll call twice a day (cameras on in Zoom)</a:t>
            </a:r>
          </a:p>
          <a:p>
            <a:pPr lvl="1"/>
            <a:r>
              <a:rPr lang="en-US" sz="1800" b="0" dirty="0">
                <a:ea typeface="ＭＳ Ｐゴシック" pitchFamily="-110" charset="-128"/>
              </a:rPr>
              <a:t>Code of conduct</a:t>
            </a:r>
          </a:p>
        </p:txBody>
      </p:sp>
    </p:spTree>
    <p:extLst>
      <p:ext uri="{BB962C8B-B14F-4D97-AF65-F5344CB8AC3E}">
        <p14:creationId xmlns:p14="http://schemas.microsoft.com/office/powerpoint/2010/main" val="21969047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of Conduct 1/4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u="sng" dirty="0"/>
              <a:t>Violation of the code of conduct is grounds for termination from the course and loss of completion credit, based on the judgement of course instructors and staff.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1. Your user name on Zoom, Discord, or whatever must be your name, no aliases, handles, or hard to recognize nicknames allowed</a:t>
            </a:r>
            <a:br>
              <a:rPr lang="en-US" dirty="0"/>
            </a:br>
            <a:r>
              <a:rPr lang="en-US" dirty="0"/>
              <a:t>    a) Example Good: Rebecca Jameson, Becca Jameson, Becca (if there is only one)</a:t>
            </a:r>
            <a:br>
              <a:rPr lang="en-US" dirty="0"/>
            </a:br>
            <a:r>
              <a:rPr lang="en-US" dirty="0"/>
              <a:t>    b) Example Bad: Sailor Moon, Garfield, Scooby-do, 1R73h1337</a:t>
            </a:r>
            <a:br>
              <a:rPr lang="en-US" dirty="0"/>
            </a:br>
            <a:r>
              <a:rPr lang="en-US" dirty="0"/>
              <a:t>    c) If you do not know how to adjust your nickname on the discord server, please ask an instructor for help</a:t>
            </a:r>
            <a:br>
              <a:rPr lang="en-US" dirty="0"/>
            </a:br>
            <a:r>
              <a:rPr lang="en-US" dirty="0"/>
              <a:t>    </a:t>
            </a:r>
            <a:br>
              <a:rPr lang="en-US" dirty="0"/>
            </a:br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88763" y="6357938"/>
            <a:ext cx="347662" cy="347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3919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6639"/>
    </mc:Choice>
    <mc:Fallback xmlns="">
      <p:transition spd="slow" advTm="566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of Conduct 2/4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2. No profanity, all conversation whether typed or on voice MUST be respectful at all times</a:t>
            </a:r>
            <a:br>
              <a:rPr lang="en-US" dirty="0"/>
            </a:br>
            <a:r>
              <a:rPr lang="en-US" dirty="0"/>
              <a:t>    a) Remember just because you think no one else is around, it might be you just can’t tell they are</a:t>
            </a:r>
            <a:br>
              <a:rPr lang="en-US" dirty="0"/>
            </a:br>
            <a:r>
              <a:rPr lang="en-US" dirty="0"/>
              <a:t>    b) Minor swear words like: darn, heck and twaddle are permitted</a:t>
            </a:r>
            <a:br>
              <a:rPr lang="en-US" dirty="0"/>
            </a:br>
            <a:r>
              <a:rPr lang="en-US" dirty="0"/>
              <a:t>    c) Rule of thumb: imagine there's an impressionable toddler in the room who will repeat everything you accidentally said</a:t>
            </a:r>
            <a:br>
              <a:rPr lang="en-US" dirty="0"/>
            </a:br>
            <a:r>
              <a:rPr lang="en-US" dirty="0"/>
              <a:t>    d) Instructors will have the final judgement in determining if language is profane</a:t>
            </a:r>
          </a:p>
          <a:p>
            <a:pPr marL="0" indent="0">
              <a:buNone/>
            </a:pPr>
            <a:br>
              <a:rPr lang="en-US" dirty="0"/>
            </a:br>
            <a:r>
              <a:rPr lang="en-US" dirty="0"/>
              <a:t>3. NO DIRECT MESSAGING</a:t>
            </a:r>
            <a:br>
              <a:rPr lang="en-US" dirty="0"/>
            </a:br>
            <a:r>
              <a:rPr lang="en-US" dirty="0"/>
              <a:t>    a) You MAY ask for a chat channel for your group, but no private chats are allowed on this server</a:t>
            </a:r>
            <a:br>
              <a:rPr lang="en-US" dirty="0"/>
            </a:br>
            <a:r>
              <a:rPr lang="en-US" dirty="0"/>
              <a:t>    b) DO NOT initiate a private chat (1:1 or DM) with any instructor</a:t>
            </a:r>
            <a:br>
              <a:rPr lang="en-US" dirty="0"/>
            </a:br>
            <a:endParaRPr lang="en-US" dirty="0"/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88763" y="6357938"/>
            <a:ext cx="347662" cy="347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323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9040"/>
    </mc:Choice>
    <mc:Fallback xmlns="">
      <p:transition spd="slow" advTm="690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of Conduct 3/4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4. Ask a Teacher or Admin if:</a:t>
            </a:r>
            <a:br>
              <a:rPr lang="en-US" dirty="0"/>
            </a:br>
            <a:r>
              <a:rPr lang="en-US" dirty="0"/>
              <a:t>    a) You need help</a:t>
            </a:r>
            <a:br>
              <a:rPr lang="en-US" dirty="0"/>
            </a:br>
            <a:r>
              <a:rPr lang="en-US" dirty="0"/>
              <a:t>    b) If you feel uncomfortable</a:t>
            </a:r>
            <a:br>
              <a:rPr lang="en-US" dirty="0"/>
            </a:br>
            <a:r>
              <a:rPr lang="en-US" dirty="0"/>
              <a:t>    c) If you are stuck</a:t>
            </a:r>
          </a:p>
          <a:p>
            <a:pPr marL="0" indent="0">
              <a:buNone/>
            </a:pPr>
            <a:br>
              <a:rPr lang="en-US" dirty="0"/>
            </a:br>
            <a:r>
              <a:rPr lang="en-US" dirty="0"/>
              <a:t>5. Be aware that:</a:t>
            </a:r>
            <a:br>
              <a:rPr lang="en-US" dirty="0"/>
            </a:br>
            <a:r>
              <a:rPr lang="en-US" dirty="0"/>
              <a:t>    a) “it was just a joke” is not acceptable</a:t>
            </a:r>
            <a:br>
              <a:rPr lang="en-US" dirty="0"/>
            </a:br>
            <a:r>
              <a:rPr lang="en-US" dirty="0"/>
              <a:t>    b) Teachers and Admins can help you directly, but we’re not allowed to do so alone: that means there has to be two of us around which might take time to schedule</a:t>
            </a:r>
            <a:br>
              <a:rPr lang="en-US" dirty="0"/>
            </a:br>
            <a:r>
              <a:rPr lang="en-US" dirty="0"/>
              <a:t>    c) We are required to provide logs and access to parents or guardians if they ask for it</a:t>
            </a:r>
            <a:br>
              <a:rPr lang="en-US" dirty="0"/>
            </a:br>
            <a:r>
              <a:rPr lang="en-US" dirty="0"/>
              <a:t>    d) Chat and voice channels are monitored for appropriate use</a:t>
            </a:r>
            <a:br>
              <a:rPr lang="en-US" dirty="0"/>
            </a:br>
            <a:r>
              <a:rPr lang="en-US" dirty="0"/>
              <a:t>    e) This is an educational program (so regardless of what you’re used to doing on Discord) remember that we are here to win by learning together</a:t>
            </a:r>
            <a:br>
              <a:rPr lang="en-US" dirty="0"/>
            </a:br>
            <a:r>
              <a:rPr lang="en-US" dirty="0"/>
              <a:t>    f) Teachers have the right to mute/deafen participants to facilitate communication for the group as needed</a:t>
            </a:r>
            <a:br>
              <a:rPr lang="en-US" dirty="0"/>
            </a:br>
            <a:r>
              <a:rPr lang="en-US" dirty="0"/>
              <a:t>    g) In all cases, Teachers will have the final judgement (this is not a democracy)</a:t>
            </a:r>
          </a:p>
        </p:txBody>
      </p:sp>
      <p:pic>
        <p:nvPicPr>
          <p:cNvPr id="5" name="Audio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88763" y="6357938"/>
            <a:ext cx="347662" cy="347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226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182"/>
    </mc:Choice>
    <mc:Fallback xmlns="">
      <p:transition spd="slow" advTm="591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of Conduct 4/4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6. Consequences:</a:t>
            </a:r>
            <a:br>
              <a:rPr lang="en-US" dirty="0"/>
            </a:br>
            <a:r>
              <a:rPr lang="en-US" dirty="0"/>
              <a:t>    a) Minor infractions, such as slips in profanity will result in a warning</a:t>
            </a:r>
            <a:br>
              <a:rPr lang="en-US" dirty="0"/>
            </a:br>
            <a:r>
              <a:rPr lang="en-US" dirty="0"/>
              <a:t>    b) Multiple warnings will result in being muted or even banned from the channel</a:t>
            </a:r>
            <a:br>
              <a:rPr lang="en-US" dirty="0"/>
            </a:br>
            <a:r>
              <a:rPr lang="en-US" dirty="0"/>
              <a:t>    c) Any verified instance of bullying will result in </a:t>
            </a:r>
            <a:r>
              <a:rPr lang="en-US" dirty="0" err="1"/>
              <a:t>insta</a:t>
            </a:r>
            <a:r>
              <a:rPr lang="en-US" dirty="0"/>
              <a:t>-ban and probable expulsion from the class</a:t>
            </a:r>
            <a:br>
              <a:rPr lang="en-US" dirty="0"/>
            </a:br>
            <a:r>
              <a:rPr lang="en-US" dirty="0"/>
              <a:t>    d) Attempts to change channel permission or configuration will result in </a:t>
            </a:r>
            <a:r>
              <a:rPr lang="en-US" dirty="0" err="1"/>
              <a:t>insta</a:t>
            </a:r>
            <a:r>
              <a:rPr lang="en-US" dirty="0"/>
              <a:t>-ban</a:t>
            </a:r>
            <a:br>
              <a:rPr lang="en-US" dirty="0"/>
            </a:br>
            <a:r>
              <a:rPr lang="en-US" dirty="0"/>
              <a:t>    e) Spoofing, creating multiple nicknames or enabling non-class attendees to join will result in </a:t>
            </a:r>
            <a:r>
              <a:rPr lang="en-US" dirty="0" err="1"/>
              <a:t>insta</a:t>
            </a:r>
            <a:r>
              <a:rPr lang="en-US" dirty="0"/>
              <a:t>-ban</a:t>
            </a:r>
            <a:br>
              <a:rPr lang="en-US" dirty="0"/>
            </a:br>
            <a:r>
              <a:rPr lang="en-US" dirty="0"/>
              <a:t>    f) Of course if you're banned it will be hard to continue the class</a:t>
            </a:r>
            <a:br>
              <a:rPr lang="en-US" dirty="0"/>
            </a:br>
            <a:r>
              <a:rPr lang="en-US" dirty="0"/>
              <a:t>    g) TEACHERS WILL HAVE FINAL JUDGEMENT ON ENFORCING THE RULES AND DETERMINING CONSEQUENCES</a:t>
            </a:r>
            <a:br>
              <a:rPr lang="en-US" dirty="0"/>
            </a:br>
            <a:endParaRPr lang="en-US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88763" y="6357938"/>
            <a:ext cx="347662" cy="347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406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561"/>
    </mc:Choice>
    <mc:Fallback xmlns="">
      <p:transition spd="slow" advTm="445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SCHEDULE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3818" y="3429000"/>
            <a:ext cx="10921187" cy="2819400"/>
          </a:xfrm>
        </p:spPr>
        <p:txBody>
          <a:bodyPr/>
          <a:lstStyle/>
          <a:p>
            <a:r>
              <a:rPr lang="en-US" dirty="0"/>
              <a:t>Show up by 10am (Eastern) at the Zoom link M-F. Roll call begins at 9:45am.</a:t>
            </a:r>
          </a:p>
          <a:p>
            <a:r>
              <a:rPr lang="en-US" dirty="0"/>
              <a:t>If you are ever unsure where you should be or what link to use, send a chat on Discord.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989012" y="1907232"/>
            <a:ext cx="9829800" cy="914400"/>
            <a:chOff x="455612" y="1371600"/>
            <a:chExt cx="9829800" cy="914400"/>
          </a:xfrm>
        </p:grpSpPr>
        <p:grpSp>
          <p:nvGrpSpPr>
            <p:cNvPr id="12" name="Group 11"/>
            <p:cNvGrpSpPr/>
            <p:nvPr/>
          </p:nvGrpSpPr>
          <p:grpSpPr>
            <a:xfrm>
              <a:off x="455612" y="1371600"/>
              <a:ext cx="7696200" cy="914400"/>
              <a:chOff x="455612" y="1371600"/>
              <a:chExt cx="9829800" cy="914400"/>
            </a:xfrm>
          </p:grpSpPr>
          <p:sp>
            <p:nvSpPr>
              <p:cNvPr id="5" name="Isosceles Triangle 4"/>
              <p:cNvSpPr/>
              <p:nvPr/>
            </p:nvSpPr>
            <p:spPr bwMode="auto">
              <a:xfrm>
                <a:off x="455612" y="1371600"/>
                <a:ext cx="9829800" cy="914400"/>
              </a:xfrm>
              <a:prstGeom prst="triangle">
                <a:avLst>
                  <a:gd name="adj" fmla="val 0"/>
                </a:avLst>
              </a:prstGeom>
              <a:solidFill>
                <a:schemeClr val="accent1">
                  <a:lumMod val="60000"/>
                  <a:lumOff val="40000"/>
                </a:schemeClr>
              </a:solidFill>
              <a:ln w="12700" cap="flat" cmpd="sng" algn="ctr">
                <a:noFill/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400" b="1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-110" charset="0"/>
                </a:endParaRPr>
              </a:p>
            </p:txBody>
          </p:sp>
          <p:sp>
            <p:nvSpPr>
              <p:cNvPr id="6" name="Isosceles Triangle 5"/>
              <p:cNvSpPr/>
              <p:nvPr/>
            </p:nvSpPr>
            <p:spPr bwMode="auto">
              <a:xfrm rot="10800000">
                <a:off x="455612" y="1371600"/>
                <a:ext cx="9829800" cy="914400"/>
              </a:xfrm>
              <a:prstGeom prst="triangle">
                <a:avLst>
                  <a:gd name="adj" fmla="val 0"/>
                </a:avLst>
              </a:prstGeom>
              <a:solidFill>
                <a:srgbClr val="A785C9"/>
              </a:solidFill>
              <a:ln w="12700" cap="flat" cmpd="sng" algn="ctr">
                <a:noFill/>
                <a:prstDash val="solid"/>
                <a:round/>
                <a:headEnd type="none" w="sm" len="sm"/>
                <a:tailEnd type="none" w="sm" len="sm"/>
              </a:ln>
              <a:effectLst/>
            </p:spPr>
            <p:txBody>
              <a:bodyPr vert="horz" wrap="square" lIns="91440" tIns="45720" rIns="91440" bIns="45720" numCol="1" rtlCol="0" anchor="ctr" anchorCtr="0" compatLnSpc="1">
                <a:prstTxWarp prst="textNoShape">
                  <a:avLst/>
                </a:prstTxWarp>
              </a:bodyPr>
              <a:lstStyle/>
              <a:p>
                <a:pPr marL="0" marR="0" indent="0" algn="ctr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400" b="1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Arial" pitchFamily="-110" charset="0"/>
                </a:endParaRPr>
              </a:p>
            </p:txBody>
          </p:sp>
        </p:grpSp>
        <p:sp>
          <p:nvSpPr>
            <p:cNvPr id="11" name="Isosceles Triangle 10"/>
            <p:cNvSpPr/>
            <p:nvPr/>
          </p:nvSpPr>
          <p:spPr bwMode="auto">
            <a:xfrm rot="10800000" flipH="1">
              <a:off x="8151812" y="1371600"/>
              <a:ext cx="2133600" cy="914400"/>
            </a:xfrm>
            <a:prstGeom prst="triangle">
              <a:avLst>
                <a:gd name="adj" fmla="val 0"/>
              </a:avLst>
            </a:prstGeom>
            <a:solidFill>
              <a:srgbClr val="A785C9"/>
            </a:solidFill>
            <a:ln w="12700" cap="flat" cmpd="sng" algn="ctr">
              <a:noFill/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-110" charset="0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7542212" y="1447800"/>
              <a:ext cx="1228221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/>
                <a:t>Project</a:t>
              </a:r>
              <a:endParaRPr lang="en-US" dirty="0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760412" y="1659058"/>
              <a:ext cx="146867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/>
                <a:t>Lectures</a:t>
              </a:r>
              <a:endParaRPr lang="en-US" dirty="0"/>
            </a:p>
          </p:txBody>
        </p:sp>
        <p:sp>
          <p:nvSpPr>
            <p:cNvPr id="13" name="Isosceles Triangle 12"/>
            <p:cNvSpPr/>
            <p:nvPr/>
          </p:nvSpPr>
          <p:spPr bwMode="auto">
            <a:xfrm flipH="1">
              <a:off x="8150224" y="1371600"/>
              <a:ext cx="2133600" cy="914400"/>
            </a:xfrm>
            <a:prstGeom prst="triangle">
              <a:avLst>
                <a:gd name="adj" fmla="val 0"/>
              </a:avLst>
            </a:prstGeom>
            <a:solidFill>
              <a:srgbClr val="92D050"/>
            </a:solidFill>
            <a:ln w="12700" cap="flat" cmpd="sng" algn="ctr">
              <a:noFill/>
              <a:prstDash val="solid"/>
              <a:round/>
              <a:headEnd type="none" w="sm" len="sm"/>
              <a:tailEnd type="none" w="sm" len="sm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-110" charset="0"/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9055603" y="1824335"/>
              <a:ext cx="1187376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1" dirty="0"/>
                <a:t>Videos</a:t>
              </a:r>
              <a:endParaRPr lang="en-US" dirty="0"/>
            </a:p>
          </p:txBody>
        </p:sp>
      </p:grpSp>
      <p:sp>
        <p:nvSpPr>
          <p:cNvPr id="17" name="Rectangle 16"/>
          <p:cNvSpPr/>
          <p:nvPr/>
        </p:nvSpPr>
        <p:spPr>
          <a:xfrm>
            <a:off x="1522208" y="1371600"/>
            <a:ext cx="124027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Week 1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8837612" y="1371600"/>
            <a:ext cx="124027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Week 4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3960676" y="1371600"/>
            <a:ext cx="124027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Week 2</a:t>
            </a:r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6399144" y="1371600"/>
            <a:ext cx="124027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Week 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01729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WORKLOAD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3818" y="1143000"/>
            <a:ext cx="10921187" cy="5105400"/>
          </a:xfrm>
        </p:spPr>
        <p:txBody>
          <a:bodyPr/>
          <a:lstStyle/>
          <a:p>
            <a:r>
              <a:rPr lang="en-US" b="0" dirty="0"/>
              <a:t>A good project requires the entire team but not crazy hours.  If either of those isn’t true, we should adjust the project.</a:t>
            </a:r>
          </a:p>
          <a:p>
            <a:r>
              <a:rPr lang="en-US" b="0" dirty="0"/>
              <a:t>Everybody codes, but otherwise we expect lots of specialization of interest &amp; contribution.</a:t>
            </a:r>
          </a:p>
          <a:p>
            <a:r>
              <a:rPr lang="en-US" b="0" dirty="0"/>
              <a:t>There are no grades.  Do something interesting that you are proud of.  Try new stuff; don’t just do what you’re already good at.</a:t>
            </a:r>
          </a:p>
        </p:txBody>
      </p:sp>
    </p:spTree>
    <p:extLst>
      <p:ext uri="{BB962C8B-B14F-4D97-AF65-F5344CB8AC3E}">
        <p14:creationId xmlns:p14="http://schemas.microsoft.com/office/powerpoint/2010/main" val="13209817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CORE PILLARS</a:t>
            </a:r>
          </a:p>
        </p:txBody>
      </p:sp>
      <p:sp>
        <p:nvSpPr>
          <p:cNvPr id="4" name="Rectangle 3"/>
          <p:cNvSpPr/>
          <p:nvPr/>
        </p:nvSpPr>
        <p:spPr bwMode="auto">
          <a:xfrm>
            <a:off x="1027112" y="1216404"/>
            <a:ext cx="10134600" cy="696286"/>
          </a:xfrm>
          <a:prstGeom prst="rect">
            <a:avLst/>
          </a:prstGeom>
          <a:solidFill>
            <a:schemeClr val="accent5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-110" charset="0"/>
              </a:rPr>
              <a:t>Core</a:t>
            </a:r>
            <a:r>
              <a:rPr kumimoji="0" lang="en-US" sz="1600" b="1" i="0" u="none" strike="noStrike" cap="none" normalizeH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-110" charset="0"/>
              </a:rPr>
              <a:t> Skills</a:t>
            </a:r>
            <a:endParaRPr kumimoji="0" lang="en-US" sz="16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itchFamily="-110" charset="0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2443162" y="2220985"/>
            <a:ext cx="3111500" cy="1295400"/>
          </a:xfrm>
          <a:prstGeom prst="rect">
            <a:avLst/>
          </a:prstGeom>
          <a:solidFill>
            <a:schemeClr val="accent5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-110" charset="0"/>
              </a:rPr>
              <a:t>Python ML Packages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6481762" y="2227977"/>
            <a:ext cx="3111500" cy="1295400"/>
          </a:xfrm>
          <a:prstGeom prst="rect">
            <a:avLst/>
          </a:prstGeom>
          <a:solidFill>
            <a:schemeClr val="accent5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-110" charset="0"/>
              </a:rPr>
              <a:t>Agile SW Teams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1027112" y="3854042"/>
            <a:ext cx="10134600" cy="696286"/>
          </a:xfrm>
          <a:prstGeom prst="rect">
            <a:avLst/>
          </a:prstGeom>
          <a:solidFill>
            <a:schemeClr val="accent5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-110" charset="0"/>
              </a:rPr>
              <a:t>Supporting Skills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1928812" y="4840097"/>
            <a:ext cx="1778000" cy="1295400"/>
          </a:xfrm>
          <a:prstGeom prst="rect">
            <a:avLst/>
          </a:prstGeom>
          <a:solidFill>
            <a:schemeClr val="accent5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-110" charset="0"/>
              </a:rPr>
              <a:t>Serious Games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8405812" y="4840097"/>
            <a:ext cx="1778000" cy="1295400"/>
          </a:xfrm>
          <a:prstGeom prst="rect">
            <a:avLst/>
          </a:prstGeom>
          <a:solidFill>
            <a:schemeClr val="accent5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-110" charset="0"/>
              </a:rPr>
              <a:t>Technical Presentations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4087812" y="4840097"/>
            <a:ext cx="1778000" cy="1295400"/>
          </a:xfrm>
          <a:prstGeom prst="rect">
            <a:avLst/>
          </a:prstGeom>
          <a:solidFill>
            <a:schemeClr val="accent5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-110" charset="0"/>
              </a:rPr>
              <a:t>Requirements &amp; Usability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6246812" y="4840097"/>
            <a:ext cx="1778000" cy="1295400"/>
          </a:xfrm>
          <a:prstGeom prst="rect">
            <a:avLst/>
          </a:prstGeom>
          <a:solidFill>
            <a:schemeClr val="accent5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sm" len="sm"/>
            <a:tailEnd type="none" w="sm" len="sm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itchFamily="-110" charset="0"/>
              </a:rPr>
              <a:t>Data Analysis</a:t>
            </a:r>
          </a:p>
        </p:txBody>
      </p:sp>
    </p:spTree>
    <p:extLst>
      <p:ext uri="{BB962C8B-B14F-4D97-AF65-F5344CB8AC3E}">
        <p14:creationId xmlns:p14="http://schemas.microsoft.com/office/powerpoint/2010/main" val="2108801641"/>
      </p:ext>
    </p:extLst>
  </p:cSld>
  <p:clrMapOvr>
    <a:masterClrMapping/>
  </p:clrMapOvr>
</p:sld>
</file>

<file path=ppt/theme/theme1.xml><?xml version="1.0" encoding="utf-8"?>
<a:theme xmlns:a="http://schemas.openxmlformats.org/drawingml/2006/main" name="Lincoln_2012_v16x9">
  <a:themeElements>
    <a:clrScheme name="Custom 1 1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3767"/>
      </a:accent4>
      <a:accent5>
        <a:srgbClr val="D2DCF2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 Them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5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 vert="horz" wrap="squar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400" b="1" i="0" u="none" strike="noStrike" cap="none" normalizeH="0" baseline="0" dirty="0" smtClean="0">
            <a:ln>
              <a:noFill/>
            </a:ln>
            <a:solidFill>
              <a:schemeClr val="tx1"/>
            </a:solidFill>
            <a:effectLst/>
            <a:latin typeface="Arial" pitchFamily="-110" charset="0"/>
          </a:defRPr>
        </a:defPPr>
      </a:lstStyle>
    </a:spDef>
    <a:lnDef>
      <a:spPr bwMode="auto"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sm" len="sm"/>
          <a:tailEnd type="none" w="sm" len="sm"/>
        </a:ln>
        <a:effectLst/>
      </a:spPr>
      <a:bodyPr/>
      <a:lstStyle/>
    </a:lnDef>
    <a:txDef>
      <a:spPr>
        <a:noFill/>
      </a:spPr>
      <a:bodyPr wrap="square" rtlCol="0">
        <a:spAutoFit/>
      </a:bodyPr>
      <a:lstStyle>
        <a:defPPr algn="ctr">
          <a:defRPr sz="1400" b="1" dirty="0"/>
        </a:defPPr>
      </a:lstStyle>
    </a:tx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33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CC"/>
        </a:lt1>
        <a:dk2>
          <a:srgbClr val="999933"/>
        </a:dk2>
        <a:lt2>
          <a:srgbClr val="808000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FF"/>
        </a:lt1>
        <a:dk2>
          <a:srgbClr val="000000"/>
        </a:dk2>
        <a:lt2>
          <a:srgbClr val="9F9F9F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0000"/>
        </a:dk1>
        <a:lt1>
          <a:srgbClr val="FFFFFF"/>
        </a:lt1>
        <a:dk2>
          <a:srgbClr val="000000"/>
        </a:dk2>
        <a:lt2>
          <a:srgbClr val="868686"/>
        </a:lt2>
        <a:accent1>
          <a:srgbClr val="CBCBCB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005CE7"/>
        </a:accent6>
        <a:hlink>
          <a:srgbClr val="FF0033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7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Lincoln_2012_v16x9</Template>
  <TotalTime>3782</TotalTime>
  <Pages>1</Pages>
  <Words>1569</Words>
  <Application>Microsoft Office PowerPoint</Application>
  <PresentationFormat>Custom</PresentationFormat>
  <Paragraphs>98</Paragraphs>
  <Slides>11</Slides>
  <Notes>3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ＭＳ Ｐゴシック</vt:lpstr>
      <vt:lpstr>Arial</vt:lpstr>
      <vt:lpstr>Times New Roman</vt:lpstr>
      <vt:lpstr>Wingdings</vt:lpstr>
      <vt:lpstr>Lincoln_2012_v16x9</vt:lpstr>
      <vt:lpstr>PowerPoint Presentation</vt:lpstr>
      <vt:lpstr>STAFF</vt:lpstr>
      <vt:lpstr>Code of Conduct 1/4</vt:lpstr>
      <vt:lpstr>Code of Conduct 2/4</vt:lpstr>
      <vt:lpstr>Code of Conduct 3/4</vt:lpstr>
      <vt:lpstr>Code of Conduct 4/4</vt:lpstr>
      <vt:lpstr>SCHEDULE</vt:lpstr>
      <vt:lpstr>WORKLOAD</vt:lpstr>
      <vt:lpstr>CORE PILLARS</vt:lpstr>
      <vt:lpstr>TOPIC</vt:lpstr>
      <vt:lpstr>TOPIC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Joel Grimm</dc:creator>
  <cp:keywords/>
  <dc:description/>
  <cp:lastModifiedBy>Kurucar, Joel - 0441 - MITLL</cp:lastModifiedBy>
  <cp:revision>138</cp:revision>
  <cp:lastPrinted>2001-06-18T18:57:59Z</cp:lastPrinted>
  <dcterms:created xsi:type="dcterms:W3CDTF">2019-03-14T14:36:12Z</dcterms:created>
  <dcterms:modified xsi:type="dcterms:W3CDTF">2021-07-05T00:02:17Z</dcterms:modified>
  <cp:category/>
</cp:coreProperties>
</file>

<file path=docProps/thumbnail.jpeg>
</file>